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Lst>
  <p:sldSz cy="5143500" cx="9144000"/>
  <p:notesSz cx="6858000" cy="9144000"/>
  <p:embeddedFontLst>
    <p:embeddedFont>
      <p:font typeface="Average"/>
      <p:regular r:id="rId81"/>
    </p:embeddedFont>
    <p:embeddedFont>
      <p:font typeface="Oswald"/>
      <p:regular r:id="rId82"/>
      <p:bold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3" Type="http://schemas.openxmlformats.org/officeDocument/2006/relationships/font" Target="fonts/Oswald-bold.fntdata"/><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80" Type="http://schemas.openxmlformats.org/officeDocument/2006/relationships/slide" Target="slides/slide76.xml"/><Relationship Id="rId82" Type="http://schemas.openxmlformats.org/officeDocument/2006/relationships/font" Target="fonts/Oswald-regular.fntdata"/><Relationship Id="rId81" Type="http://schemas.openxmlformats.org/officeDocument/2006/relationships/font" Target="fonts/Average-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77" Type="http://schemas.openxmlformats.org/officeDocument/2006/relationships/slide" Target="slides/slide73.xml"/><Relationship Id="rId32" Type="http://schemas.openxmlformats.org/officeDocument/2006/relationships/slide" Target="slides/slide28.xml"/><Relationship Id="rId76" Type="http://schemas.openxmlformats.org/officeDocument/2006/relationships/slide" Target="slides/slide72.xml"/><Relationship Id="rId35" Type="http://schemas.openxmlformats.org/officeDocument/2006/relationships/slide" Target="slides/slide31.xml"/><Relationship Id="rId79" Type="http://schemas.openxmlformats.org/officeDocument/2006/relationships/slide" Target="slides/slide75.xml"/><Relationship Id="rId34" Type="http://schemas.openxmlformats.org/officeDocument/2006/relationships/slide" Target="slides/slide30.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8" name="Shape 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introduce myself</a:t>
            </a:r>
            <a:endParaRPr/>
          </a:p>
          <a:p>
            <a:pPr indent="-317500" lvl="0" marL="457200" rtl="0">
              <a:spcBef>
                <a:spcPts val="0"/>
              </a:spcBef>
              <a:spcAft>
                <a:spcPts val="0"/>
              </a:spcAft>
              <a:buSzPts val="1400"/>
              <a:buChar char="-"/>
            </a:pPr>
            <a:r>
              <a:rPr lang="en"/>
              <a:t>became an indie game developer about a year ago</a:t>
            </a:r>
            <a:endParaRPr/>
          </a:p>
          <a:p>
            <a:pPr indent="-317500" lvl="0" marL="457200" rtl="0">
              <a:spcBef>
                <a:spcPts val="0"/>
              </a:spcBef>
              <a:spcAft>
                <a:spcPts val="0"/>
              </a:spcAft>
              <a:buSzPts val="1400"/>
              <a:buChar char="-"/>
            </a:pPr>
            <a:r>
              <a:rPr lang="en"/>
              <a:t>going by Frozen Fractal online</a:t>
            </a:r>
            <a:endParaRPr/>
          </a:p>
          <a:p>
            <a:pPr indent="-317500" lvl="0" marL="457200">
              <a:spcBef>
                <a:spcPts val="0"/>
              </a:spcBef>
              <a:spcAft>
                <a:spcPts val="0"/>
              </a:spcAft>
              <a:buSzPts val="1400"/>
              <a:buChar char="-"/>
            </a:pPr>
            <a:r>
              <a:rPr lang="en"/>
              <a:t>if questions: raise hand, feel free to interrupt!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that’s basically all rules</a:t>
            </a:r>
            <a:endParaRPr/>
          </a:p>
          <a:p>
            <a:pPr indent="-317500" lvl="0" marL="457200" rtl="0">
              <a:spcBef>
                <a:spcPts val="0"/>
              </a:spcBef>
              <a:spcAft>
                <a:spcPts val="0"/>
              </a:spcAft>
              <a:buSzPts val="1400"/>
              <a:buChar char="-"/>
            </a:pPr>
            <a:r>
              <a:rPr lang="en"/>
              <a:t>implementing human vs human was easy, how about human vs AIs?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9" name="Shape 1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4" name="Shape 1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“silly behaviour goes unnoticed”: if one AI consistently does something stupid, and its opponent does not know how to take advantage, it might look smart from the numbers</a:t>
            </a:r>
            <a:endParaRPr/>
          </a:p>
          <a:p>
            <a:pPr indent="-317500" lvl="0" marL="457200" rtl="0">
              <a:spcBef>
                <a:spcPts val="0"/>
              </a:spcBef>
              <a:spcAft>
                <a:spcPts val="0"/>
              </a:spcAft>
              <a:buSzPts val="1400"/>
              <a:buChar char="-"/>
            </a:pPr>
            <a:r>
              <a:rPr lang="en"/>
              <a:t>let’s go to the main part of the talk: developing easy/medium/hard AIs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suppose it’s the red player’s move, and these are the four possible moves (there are a few more in practice)</a:t>
            </a:r>
            <a:endParaRPr/>
          </a:p>
          <a:p>
            <a:pPr indent="-317500" lvl="0" marL="457200" rtl="0">
              <a:spcBef>
                <a:spcPts val="0"/>
              </a:spcBef>
              <a:spcAft>
                <a:spcPts val="0"/>
              </a:spcAft>
              <a:buSzPts val="1400"/>
              <a:buChar char="-"/>
            </a:pPr>
            <a:r>
              <a:rPr lang="en"/>
              <a:t>for each move, compute the value of the “end state”</a:t>
            </a:r>
            <a:endParaRPr/>
          </a:p>
          <a:p>
            <a:pPr indent="-317500" lvl="0" marL="457200" rtl="0">
              <a:spcBef>
                <a:spcPts val="0"/>
              </a:spcBef>
              <a:spcAft>
                <a:spcPts val="0"/>
              </a:spcAft>
              <a:buSzPts val="1400"/>
              <a:buChar char="-"/>
            </a:pPr>
            <a:r>
              <a:rPr lang="en"/>
              <a:t>pick the move that results in the highest value</a:t>
            </a:r>
            <a:endParaRPr/>
          </a:p>
          <a:p>
            <a:pPr indent="-317500" lvl="0" marL="457200">
              <a:spcBef>
                <a:spcPts val="0"/>
              </a:spcBef>
              <a:spcAft>
                <a:spcPts val="0"/>
              </a:spcAft>
              <a:buSzPts val="1400"/>
              <a:buChar char="-"/>
            </a:pPr>
            <a:r>
              <a:rPr lang="en"/>
              <a:t>simple idea, but how to compute the value? I just made these ones up</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7" name="Shape 1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we want to get the highest score, so that makes sense, right?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3" name="Shape 1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7" name="Shape 2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made a game called Twistago</a:t>
            </a:r>
            <a:endParaRPr/>
          </a:p>
          <a:p>
            <a:pPr indent="-317500" lvl="0" marL="457200">
              <a:spcBef>
                <a:spcPts val="0"/>
              </a:spcBef>
              <a:spcAft>
                <a:spcPts val="0"/>
              </a:spcAft>
              <a:buSzPts val="1400"/>
              <a:buChar char="-"/>
            </a:pPr>
            <a:r>
              <a:rPr lang="en"/>
              <a:t>what is Twistago?</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Shape 2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0" name="Shape 2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6" name="Shape 2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3" name="Shape 2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Shape 2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9" name="Shape 2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4" name="Shape 2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so what is a game tree?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Shape 2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0" name="Shape 2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this is an example game tree, depth 2 (it can get much deeper and wider!)</a:t>
            </a:r>
            <a:endParaRPr/>
          </a:p>
          <a:p>
            <a:pPr indent="-317500" lvl="0" marL="457200" rtl="0">
              <a:spcBef>
                <a:spcPts val="0"/>
              </a:spcBef>
              <a:spcAft>
                <a:spcPts val="0"/>
              </a:spcAft>
              <a:buSzPts val="1400"/>
              <a:buChar char="-"/>
            </a:pPr>
            <a:r>
              <a:rPr lang="en"/>
              <a:t>nodes represent game states</a:t>
            </a:r>
            <a:endParaRPr/>
          </a:p>
          <a:p>
            <a:pPr indent="-317500" lvl="0" marL="457200" rtl="0">
              <a:spcBef>
                <a:spcPts val="0"/>
              </a:spcBef>
              <a:spcAft>
                <a:spcPts val="0"/>
              </a:spcAft>
              <a:buSzPts val="1400"/>
              <a:buChar char="-"/>
            </a:pPr>
            <a:r>
              <a:rPr lang="en"/>
              <a:t>it’s red’s move, they have 3 options</a:t>
            </a:r>
            <a:endParaRPr/>
          </a:p>
          <a:p>
            <a:pPr indent="-317500" lvl="0" marL="457200" rtl="0">
              <a:spcBef>
                <a:spcPts val="0"/>
              </a:spcBef>
              <a:spcAft>
                <a:spcPts val="0"/>
              </a:spcAft>
              <a:buSzPts val="1400"/>
              <a:buChar char="-"/>
            </a:pPr>
            <a:r>
              <a:rPr lang="en"/>
              <a:t>after that it’s green’s move, they also happen to have 3 options in each case (might not be the same ones)</a:t>
            </a:r>
            <a:endParaRPr/>
          </a:p>
          <a:p>
            <a:pPr indent="-317500" lvl="0" marL="457200" rtl="0">
              <a:spcBef>
                <a:spcPts val="0"/>
              </a:spcBef>
              <a:spcAft>
                <a:spcPts val="0"/>
              </a:spcAft>
              <a:buSzPts val="1400"/>
              <a:buChar char="-"/>
            </a:pPr>
            <a:r>
              <a:rPr lang="en"/>
              <a:t>for each node at the bottom, we compute the value for the red player</a:t>
            </a:r>
            <a:endParaRPr/>
          </a:p>
          <a:p>
            <a:pPr indent="-317500" lvl="0" marL="457200">
              <a:spcBef>
                <a:spcPts val="0"/>
              </a:spcBef>
              <a:spcAft>
                <a:spcPts val="0"/>
              </a:spcAft>
              <a:buSzPts val="1400"/>
              <a:buChar char="-"/>
            </a:pPr>
            <a:r>
              <a:rPr b="1" lang="en"/>
              <a:t>take a guess: which move should red make?</a:t>
            </a:r>
            <a:endParaRPr b="1"/>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0" name="Shape 2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red is us (the AI player), so we want to pick the maximum score</a:t>
            </a:r>
            <a:endParaRPr/>
          </a:p>
          <a:p>
            <a:pPr indent="-317500" lvl="0" marL="457200" rtl="0">
              <a:spcBef>
                <a:spcPts val="0"/>
              </a:spcBef>
              <a:spcAft>
                <a:spcPts val="0"/>
              </a:spcAft>
              <a:buSzPts val="1400"/>
              <a:buChar char="-"/>
            </a:pPr>
            <a:r>
              <a:rPr lang="en"/>
              <a:t>but green is the opponent, so they want to hinder us, and pick the minimum score</a:t>
            </a:r>
            <a:endParaRPr/>
          </a:p>
          <a:p>
            <a:pPr indent="-317500" lvl="0" marL="457200" rtl="0">
              <a:spcBef>
                <a:spcPts val="0"/>
              </a:spcBef>
              <a:spcAft>
                <a:spcPts val="0"/>
              </a:spcAft>
              <a:buSzPts val="1400"/>
              <a:buChar char="-"/>
            </a:pPr>
            <a:r>
              <a:rPr lang="en"/>
              <a:t>let’s see how it works out; we go from the bottom up</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Shape 3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2" name="Shape 3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Shape 3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4" name="Shape 3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Shape 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 name="Shape 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Twistago is a tactical board game app</a:t>
            </a:r>
            <a:endParaRPr/>
          </a:p>
          <a:p>
            <a:pPr indent="-317500" lvl="0" marL="457200" rtl="0">
              <a:spcBef>
                <a:spcPts val="0"/>
              </a:spcBef>
              <a:spcAft>
                <a:spcPts val="0"/>
              </a:spcAft>
              <a:buSzPts val="1400"/>
              <a:buChar char="-"/>
            </a:pPr>
            <a:r>
              <a:rPr lang="en"/>
              <a:t>released this summer for Android and iOS</a:t>
            </a:r>
            <a:endParaRPr/>
          </a:p>
          <a:p>
            <a:pPr indent="-317500" lvl="0" marL="457200" rtl="0">
              <a:spcBef>
                <a:spcPts val="0"/>
              </a:spcBef>
              <a:spcAft>
                <a:spcPts val="0"/>
              </a:spcAft>
              <a:buSzPts val="1400"/>
              <a:buChar char="-"/>
            </a:pPr>
            <a:r>
              <a:rPr lang="en"/>
              <a:t>you may have seen it at Show Your Games</a:t>
            </a:r>
            <a:endParaRPr/>
          </a:p>
          <a:p>
            <a:pPr indent="-317500" lvl="0" marL="457200" rtl="0">
              <a:spcBef>
                <a:spcPts val="0"/>
              </a:spcBef>
              <a:spcAft>
                <a:spcPts val="0"/>
              </a:spcAft>
              <a:buSzPts val="1400"/>
              <a:buChar char="-"/>
            </a:pPr>
            <a:r>
              <a:rPr lang="en"/>
              <a:t>also on Spielwies’n in a few weeks</a:t>
            </a:r>
            <a:endParaRPr/>
          </a:p>
          <a:p>
            <a:pPr indent="-317500" lvl="0" marL="457200">
              <a:spcBef>
                <a:spcPts val="0"/>
              </a:spcBef>
              <a:spcAft>
                <a:spcPts val="0"/>
              </a:spcAft>
              <a:buSzPts val="1400"/>
              <a:buChar char="-"/>
            </a:pPr>
            <a:r>
              <a:rPr lang="en"/>
              <a:t>show the launch trailer</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Shape 3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6" name="Shape 3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b="1" lang="en"/>
              <a:t>now does anyone want to take a guess which move red should make?</a:t>
            </a:r>
            <a:endParaRPr b="1"/>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Shape 4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8" name="Shape 4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the worst-case value is written in the top</a:t>
            </a:r>
            <a:endParaRPr/>
          </a:p>
          <a:p>
            <a:pPr indent="-317500" lvl="0" marL="457200" rtl="0">
              <a:spcBef>
                <a:spcPts val="0"/>
              </a:spcBef>
              <a:spcAft>
                <a:spcPts val="0"/>
              </a:spcAft>
              <a:buSzPts val="1400"/>
              <a:buChar char="-"/>
            </a:pPr>
            <a:r>
              <a:rPr lang="en"/>
              <a:t>if in the actual game the opponent does something less than optimal, we may get a higher one</a:t>
            </a:r>
            <a:endParaRPr/>
          </a:p>
          <a:p>
            <a:pPr indent="-317500" lvl="0" marL="457200" rtl="0">
              <a:spcBef>
                <a:spcPts val="0"/>
              </a:spcBef>
              <a:spcAft>
                <a:spcPts val="0"/>
              </a:spcAft>
              <a:buSzPts val="1400"/>
              <a:buChar char="-"/>
            </a:pPr>
            <a:r>
              <a:rPr lang="en"/>
              <a:t>of course, this tiny tree does not represent an actual game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Shape 4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0" name="Shape 4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a:spcBef>
                <a:spcPts val="0"/>
              </a:spcBef>
              <a:spcAft>
                <a:spcPts val="0"/>
              </a:spcAft>
              <a:buSzPts val="1400"/>
              <a:buChar char="-"/>
            </a:pPr>
            <a:r>
              <a:rPr lang="en"/>
              <a:t>branching factor: number of outward branches from each node (= number of distinct moves we can make)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Shape 4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6" name="Shape 4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Shape 4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2" name="Shape 4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Shape 4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8" name="Shape 4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Shape 4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4" name="Shape 4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let’s look at our example tree again, but I reordered the nodes a bit (does not matter for the outcome)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Shape 4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7" name="Shape 4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now we know for sure: we can at least get a value of 23</a:t>
            </a:r>
            <a:endParaRPr/>
          </a:p>
          <a:p>
            <a:pPr indent="-317500" lvl="0" marL="457200" rtl="0">
              <a:spcBef>
                <a:spcPts val="0"/>
              </a:spcBef>
              <a:spcAft>
                <a:spcPts val="0"/>
              </a:spcAft>
              <a:buSzPts val="1400"/>
              <a:buChar char="-"/>
            </a:pPr>
            <a:r>
              <a:rPr lang="en"/>
              <a:t>call this value “alpha”</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Shape 5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0" name="Shape 5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if we choose the middle move, our opponent can bring our value down to 9</a:t>
            </a:r>
            <a:endParaRPr/>
          </a:p>
          <a:p>
            <a:pPr indent="-317500" lvl="0" marL="457200" rtl="0">
              <a:spcBef>
                <a:spcPts val="0"/>
              </a:spcBef>
              <a:spcAft>
                <a:spcPts val="0"/>
              </a:spcAft>
              <a:buSzPts val="1400"/>
              <a:buChar char="-"/>
            </a:pPr>
            <a:r>
              <a:rPr lang="en"/>
              <a:t>9 is less than 23, so no need to look further; this move is certainly worse than what we found already</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Shape 5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5" name="Shape 5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similarly, when we see 22 in the right branch, we can also abort</a:t>
            </a:r>
            <a:endParaRPr/>
          </a:p>
          <a:p>
            <a:pPr indent="-317500" lvl="0" marL="457200" rtl="0">
              <a:spcBef>
                <a:spcPts val="0"/>
              </a:spcBef>
              <a:spcAft>
                <a:spcPts val="0"/>
              </a:spcAft>
              <a:buSzPts val="1400"/>
              <a:buChar char="-"/>
            </a:pPr>
            <a:r>
              <a:rPr lang="en"/>
              <a:t>we could skip 3 out of 9 nodes here, but keep in mind that in a real tree, these are large subtrees that we skip</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Shape 6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1" name="Shape 6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move ordering is relevant because if we check our best moves first (even if we don’t know they’re the best ones), we can better detect bad moves</a:t>
            </a:r>
            <a:endParaRPr/>
          </a:p>
          <a:p>
            <a:pPr indent="-317500" lvl="0" marL="457200" rtl="0">
              <a:spcBef>
                <a:spcPts val="0"/>
              </a:spcBef>
              <a:spcAft>
                <a:spcPts val="0"/>
              </a:spcAft>
              <a:buSzPts val="1400"/>
              <a:buChar char="-"/>
            </a:pPr>
            <a:r>
              <a:rPr lang="en"/>
              <a:t>best-case tree depth doubles: now 8 instead of 4 (if move ordering is good)</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Shape 6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7" name="Shape 6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really blunt instrument, but fairly effective</a:t>
            </a:r>
            <a:endParaRPr/>
          </a:p>
          <a:p>
            <a:pPr indent="-317500" lvl="0" marL="457200" rtl="0">
              <a:spcBef>
                <a:spcPts val="0"/>
              </a:spcBef>
              <a:spcAft>
                <a:spcPts val="0"/>
              </a:spcAft>
              <a:buSzPts val="1400"/>
              <a:buChar char="-"/>
            </a:pPr>
            <a:r>
              <a:rPr lang="en"/>
              <a:t>these high-branching cases always involve a rescue, and most rescues are easily seen to be stupid (on the wrong side of the black hole)</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Shape 6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3" name="Shape 6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 name="Shape 617"/>
        <p:cNvGrpSpPr/>
        <p:nvPr/>
      </p:nvGrpSpPr>
      <p:grpSpPr>
        <a:xfrm>
          <a:off x="0" y="0"/>
          <a:ext cx="0" cy="0"/>
          <a:chOff x="0" y="0"/>
          <a:chExt cx="0" cy="0"/>
        </a:xfrm>
      </p:grpSpPr>
      <p:sp>
        <p:nvSpPr>
          <p:cNvPr id="618" name="Shape 6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9" name="Shape 6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Shape 6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5" name="Shape 6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Shape 6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1" name="Shape 6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Shape 6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9" name="Shape 6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a:spcBef>
                <a:spcPts val="0"/>
              </a:spcBef>
              <a:spcAft>
                <a:spcPts val="0"/>
              </a:spcAft>
              <a:buSzPts val="1400"/>
              <a:buChar char="-"/>
            </a:pPr>
            <a:r>
              <a:rPr lang="en"/>
              <a:t>so let’s try to fix these, in...</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Shape 6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5" name="Shape 6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8" name="Shape 648"/>
        <p:cNvGrpSpPr/>
        <p:nvPr/>
      </p:nvGrpSpPr>
      <p:grpSpPr>
        <a:xfrm>
          <a:off x="0" y="0"/>
          <a:ext cx="0" cy="0"/>
          <a:chOff x="0" y="0"/>
          <a:chExt cx="0" cy="0"/>
        </a:xfrm>
      </p:grpSpPr>
      <p:sp>
        <p:nvSpPr>
          <p:cNvPr id="649" name="Shape 6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0" name="Shape 6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4" name="Shape 654"/>
        <p:cNvGrpSpPr/>
        <p:nvPr/>
      </p:nvGrpSpPr>
      <p:grpSpPr>
        <a:xfrm>
          <a:off x="0" y="0"/>
          <a:ext cx="0" cy="0"/>
          <a:chOff x="0" y="0"/>
          <a:chExt cx="0" cy="0"/>
        </a:xfrm>
      </p:grpSpPr>
      <p:sp>
        <p:nvSpPr>
          <p:cNvPr id="655" name="Shape 6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6" name="Shape 6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a:spcBef>
                <a:spcPts val="0"/>
              </a:spcBef>
              <a:spcAft>
                <a:spcPts val="0"/>
              </a:spcAft>
              <a:buSzPts val="1400"/>
              <a:buChar char="-"/>
            </a:pPr>
            <a:r>
              <a:rPr lang="en"/>
              <a:t>online multiplayer postponed until the game proves itself</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0" name="Shape 660"/>
        <p:cNvGrpSpPr/>
        <p:nvPr/>
      </p:nvGrpSpPr>
      <p:grpSpPr>
        <a:xfrm>
          <a:off x="0" y="0"/>
          <a:ext cx="0" cy="0"/>
          <a:chOff x="0" y="0"/>
          <a:chExt cx="0" cy="0"/>
        </a:xfrm>
      </p:grpSpPr>
      <p:sp>
        <p:nvSpPr>
          <p:cNvPr id="661" name="Shape 6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2" name="Shape 6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Shape 6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8" name="Shape 6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so what do we do?</a:t>
            </a:r>
            <a:endParaRPr/>
          </a:p>
          <a:p>
            <a:pPr indent="-317500" lvl="0" marL="457200" rtl="0">
              <a:spcBef>
                <a:spcPts val="0"/>
              </a:spcBef>
              <a:spcAft>
                <a:spcPts val="0"/>
              </a:spcAft>
              <a:buSzPts val="1400"/>
              <a:buChar char="-"/>
            </a:pPr>
            <a:r>
              <a:rPr lang="en"/>
              <a:t>automate it!</a:t>
            </a:r>
            <a:endParaRPr/>
          </a:p>
          <a:p>
            <a:pPr indent="-317500" lvl="0" marL="457200" rtl="0">
              <a:spcBef>
                <a:spcPts val="0"/>
              </a:spcBef>
              <a:spcAft>
                <a:spcPts val="0"/>
              </a:spcAft>
              <a:buSzPts val="1400"/>
              <a:buChar char="-"/>
            </a:pPr>
            <a:r>
              <a:rPr lang="en"/>
              <a:t>how do we automate it?</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2" name="Shape 672"/>
        <p:cNvGrpSpPr/>
        <p:nvPr/>
      </p:nvGrpSpPr>
      <p:grpSpPr>
        <a:xfrm>
          <a:off x="0" y="0"/>
          <a:ext cx="0" cy="0"/>
          <a:chOff x="0" y="0"/>
          <a:chExt cx="0" cy="0"/>
        </a:xfrm>
      </p:grpSpPr>
      <p:sp>
        <p:nvSpPr>
          <p:cNvPr id="673" name="Shape 6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4" name="Shape 6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genetic algorithm, in other words, </a:t>
            </a:r>
            <a:r>
              <a:rPr i="1" lang="en"/>
              <a:t>evolution</a:t>
            </a:r>
            <a:endParaRPr/>
          </a:p>
          <a:p>
            <a:pPr indent="-317500" lvl="0" marL="457200" rtl="0">
              <a:spcBef>
                <a:spcPts val="0"/>
              </a:spcBef>
              <a:spcAft>
                <a:spcPts val="0"/>
              </a:spcAft>
              <a:buSzPts val="1400"/>
              <a:buChar char="-"/>
            </a:pPr>
            <a:r>
              <a:rPr lang="en"/>
              <a:t>how do we do that inside a computer?</a:t>
            </a:r>
            <a:endParaRPr/>
          </a:p>
          <a:p>
            <a:pPr indent="-317500" lvl="0" marL="457200" rtl="0">
              <a:spcBef>
                <a:spcPts val="0"/>
              </a:spcBef>
              <a:spcAft>
                <a:spcPts val="0"/>
              </a:spcAft>
              <a:buSzPts val="1400"/>
              <a:buChar char="-"/>
            </a:pPr>
            <a:r>
              <a:rPr lang="en"/>
              <a:t>what I’m about to describe is just one way of doing it, there are many variations (as in nature)</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9" name="Shape 679"/>
        <p:cNvGrpSpPr/>
        <p:nvPr/>
      </p:nvGrpSpPr>
      <p:grpSpPr>
        <a:xfrm>
          <a:off x="0" y="0"/>
          <a:ext cx="0" cy="0"/>
          <a:chOff x="0" y="0"/>
          <a:chExt cx="0" cy="0"/>
        </a:xfrm>
      </p:grpSpPr>
      <p:sp>
        <p:nvSpPr>
          <p:cNvPr id="680" name="Shape 6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1" name="Shape 6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8" name="Shape 768"/>
        <p:cNvGrpSpPr/>
        <p:nvPr/>
      </p:nvGrpSpPr>
      <p:grpSpPr>
        <a:xfrm>
          <a:off x="0" y="0"/>
          <a:ext cx="0" cy="0"/>
          <a:chOff x="0" y="0"/>
          <a:chExt cx="0" cy="0"/>
        </a:xfrm>
      </p:grpSpPr>
      <p:sp>
        <p:nvSpPr>
          <p:cNvPr id="769" name="Shape 7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0" name="Shape 7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4" name="Shape 774"/>
        <p:cNvGrpSpPr/>
        <p:nvPr/>
      </p:nvGrpSpPr>
      <p:grpSpPr>
        <a:xfrm>
          <a:off x="0" y="0"/>
          <a:ext cx="0" cy="0"/>
          <a:chOff x="0" y="0"/>
          <a:chExt cx="0" cy="0"/>
        </a:xfrm>
      </p:grpSpPr>
      <p:sp>
        <p:nvSpPr>
          <p:cNvPr id="775" name="Shape 7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6" name="Shape 7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9" name="Shape 819"/>
        <p:cNvGrpSpPr/>
        <p:nvPr/>
      </p:nvGrpSpPr>
      <p:grpSpPr>
        <a:xfrm>
          <a:off x="0" y="0"/>
          <a:ext cx="0" cy="0"/>
          <a:chOff x="0" y="0"/>
          <a:chExt cx="0" cy="0"/>
        </a:xfrm>
      </p:grpSpPr>
      <p:sp>
        <p:nvSpPr>
          <p:cNvPr id="820" name="Shape 8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1" name="Shape 8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a:spcBef>
                <a:spcPts val="0"/>
              </a:spcBef>
              <a:spcAft>
                <a:spcPts val="0"/>
              </a:spcAft>
              <a:buSzPts val="1400"/>
              <a:buChar char="-"/>
            </a:pPr>
            <a:r>
              <a:rPr lang="en"/>
              <a:t>then the final step: repeat until happy</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6" name="Shape 886"/>
        <p:cNvGrpSpPr/>
        <p:nvPr/>
      </p:nvGrpSpPr>
      <p:grpSpPr>
        <a:xfrm>
          <a:off x="0" y="0"/>
          <a:ext cx="0" cy="0"/>
          <a:chOff x="0" y="0"/>
          <a:chExt cx="0" cy="0"/>
        </a:xfrm>
      </p:grpSpPr>
      <p:sp>
        <p:nvSpPr>
          <p:cNvPr id="887" name="Shape 8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8" name="Shape 8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2" name="Shape 892"/>
        <p:cNvGrpSpPr/>
        <p:nvPr/>
      </p:nvGrpSpPr>
      <p:grpSpPr>
        <a:xfrm>
          <a:off x="0" y="0"/>
          <a:ext cx="0" cy="0"/>
          <a:chOff x="0" y="0"/>
          <a:chExt cx="0" cy="0"/>
        </a:xfrm>
      </p:grpSpPr>
      <p:sp>
        <p:nvSpPr>
          <p:cNvPr id="893" name="Shape 8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4" name="Shape 8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each generation dumped to a JSON file</a:t>
            </a:r>
            <a:endParaRPr/>
          </a:p>
          <a:p>
            <a:pPr indent="-317500" lvl="0" marL="457200">
              <a:spcBef>
                <a:spcPts val="0"/>
              </a:spcBef>
              <a:spcAft>
                <a:spcPts val="0"/>
              </a:spcAft>
              <a:buSzPts val="1400"/>
              <a:buChar char="-"/>
            </a:pPr>
            <a:r>
              <a:rPr lang="en"/>
              <a:t>made a JavaScript console using the Google Charts API to read these files and draw charts</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1" name="Shape 901"/>
        <p:cNvGrpSpPr/>
        <p:nvPr/>
      </p:nvGrpSpPr>
      <p:grpSpPr>
        <a:xfrm>
          <a:off x="0" y="0"/>
          <a:ext cx="0" cy="0"/>
          <a:chOff x="0" y="0"/>
          <a:chExt cx="0" cy="0"/>
        </a:xfrm>
      </p:grpSpPr>
      <p:sp>
        <p:nvSpPr>
          <p:cNvPr id="902" name="Shape 9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3" name="Shape 9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it is clearly better, but not good enough</a:t>
            </a:r>
            <a:endParaRPr/>
          </a:p>
          <a:p>
            <a:pPr indent="-317500" lvl="0" marL="457200">
              <a:spcBef>
                <a:spcPts val="0"/>
              </a:spcBef>
              <a:spcAft>
                <a:spcPts val="0"/>
              </a:spcAft>
              <a:buSzPts val="1400"/>
              <a:buChar char="-"/>
            </a:pPr>
            <a:r>
              <a:rPr lang="en"/>
              <a:t>so what else can we do?</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 name="Shape 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8" name="Shape 908"/>
        <p:cNvGrpSpPr/>
        <p:nvPr/>
      </p:nvGrpSpPr>
      <p:grpSpPr>
        <a:xfrm>
          <a:off x="0" y="0"/>
          <a:ext cx="0" cy="0"/>
          <a:chOff x="0" y="0"/>
          <a:chExt cx="0" cy="0"/>
        </a:xfrm>
      </p:grpSpPr>
      <p:sp>
        <p:nvSpPr>
          <p:cNvPr id="909" name="Shape 9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0" name="Shape 9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4" name="Shape 914"/>
        <p:cNvGrpSpPr/>
        <p:nvPr/>
      </p:nvGrpSpPr>
      <p:grpSpPr>
        <a:xfrm>
          <a:off x="0" y="0"/>
          <a:ext cx="0" cy="0"/>
          <a:chOff x="0" y="0"/>
          <a:chExt cx="0" cy="0"/>
        </a:xfrm>
      </p:grpSpPr>
      <p:sp>
        <p:nvSpPr>
          <p:cNvPr id="915" name="Shape 9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6" name="Shape 9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0" name="Shape 920"/>
        <p:cNvGrpSpPr/>
        <p:nvPr/>
      </p:nvGrpSpPr>
      <p:grpSpPr>
        <a:xfrm>
          <a:off x="0" y="0"/>
          <a:ext cx="0" cy="0"/>
          <a:chOff x="0" y="0"/>
          <a:chExt cx="0" cy="0"/>
        </a:xfrm>
      </p:grpSpPr>
      <p:sp>
        <p:nvSpPr>
          <p:cNvPr id="921" name="Shape 9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2" name="Shape 9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6" name="Shape 926"/>
        <p:cNvGrpSpPr/>
        <p:nvPr/>
      </p:nvGrpSpPr>
      <p:grpSpPr>
        <a:xfrm>
          <a:off x="0" y="0"/>
          <a:ext cx="0" cy="0"/>
          <a:chOff x="0" y="0"/>
          <a:chExt cx="0" cy="0"/>
        </a:xfrm>
      </p:grpSpPr>
      <p:sp>
        <p:nvSpPr>
          <p:cNvPr id="927" name="Shape 9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8" name="Shape 9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so how did this work out?</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2" name="Shape 932"/>
        <p:cNvGrpSpPr/>
        <p:nvPr/>
      </p:nvGrpSpPr>
      <p:grpSpPr>
        <a:xfrm>
          <a:off x="0" y="0"/>
          <a:ext cx="0" cy="0"/>
          <a:chOff x="0" y="0"/>
          <a:chExt cx="0" cy="0"/>
        </a:xfrm>
      </p:grpSpPr>
      <p:sp>
        <p:nvSpPr>
          <p:cNvPr id="933" name="Shape 9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4" name="Shape 9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8" name="Shape 938"/>
        <p:cNvGrpSpPr/>
        <p:nvPr/>
      </p:nvGrpSpPr>
      <p:grpSpPr>
        <a:xfrm>
          <a:off x="0" y="0"/>
          <a:ext cx="0" cy="0"/>
          <a:chOff x="0" y="0"/>
          <a:chExt cx="0" cy="0"/>
        </a:xfrm>
      </p:grpSpPr>
      <p:sp>
        <p:nvSpPr>
          <p:cNvPr id="939" name="Shape 9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0" name="Shape 9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3" name="Shape 943"/>
        <p:cNvGrpSpPr/>
        <p:nvPr/>
      </p:nvGrpSpPr>
      <p:grpSpPr>
        <a:xfrm>
          <a:off x="0" y="0"/>
          <a:ext cx="0" cy="0"/>
          <a:chOff x="0" y="0"/>
          <a:chExt cx="0" cy="0"/>
        </a:xfrm>
      </p:grpSpPr>
      <p:sp>
        <p:nvSpPr>
          <p:cNvPr id="944" name="Shape 9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5" name="Shape 9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9" name="Shape 949"/>
        <p:cNvGrpSpPr/>
        <p:nvPr/>
      </p:nvGrpSpPr>
      <p:grpSpPr>
        <a:xfrm>
          <a:off x="0" y="0"/>
          <a:ext cx="0" cy="0"/>
          <a:chOff x="0" y="0"/>
          <a:chExt cx="0" cy="0"/>
        </a:xfrm>
      </p:grpSpPr>
      <p:sp>
        <p:nvSpPr>
          <p:cNvPr id="950" name="Shape 9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1" name="Shape 9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5" name="Shape 955"/>
        <p:cNvGrpSpPr/>
        <p:nvPr/>
      </p:nvGrpSpPr>
      <p:grpSpPr>
        <a:xfrm>
          <a:off x="0" y="0"/>
          <a:ext cx="0" cy="0"/>
          <a:chOff x="0" y="0"/>
          <a:chExt cx="0" cy="0"/>
        </a:xfrm>
      </p:grpSpPr>
      <p:sp>
        <p:nvSpPr>
          <p:cNvPr id="956" name="Shape 9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7" name="Shape 9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2" name="Shape 962"/>
        <p:cNvGrpSpPr/>
        <p:nvPr/>
      </p:nvGrpSpPr>
      <p:grpSpPr>
        <a:xfrm>
          <a:off x="0" y="0"/>
          <a:ext cx="0" cy="0"/>
          <a:chOff x="0" y="0"/>
          <a:chExt cx="0" cy="0"/>
        </a:xfrm>
      </p:grpSpPr>
      <p:sp>
        <p:nvSpPr>
          <p:cNvPr id="963" name="Shape 9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4" name="Shape 9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a:spcBef>
                <a:spcPts val="0"/>
              </a:spcBef>
              <a:spcAft>
                <a:spcPts val="0"/>
              </a:spcAft>
              <a:buSzPts val="1400"/>
              <a:buChar char="-"/>
            </a:pPr>
            <a:r>
              <a:rPr lang="en"/>
              <a:t>will now explain the game rules briefly</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5" name="Shape 975"/>
        <p:cNvGrpSpPr/>
        <p:nvPr/>
      </p:nvGrpSpPr>
      <p:grpSpPr>
        <a:xfrm>
          <a:off x="0" y="0"/>
          <a:ext cx="0" cy="0"/>
          <a:chOff x="0" y="0"/>
          <a:chExt cx="0" cy="0"/>
        </a:xfrm>
      </p:grpSpPr>
      <p:sp>
        <p:nvSpPr>
          <p:cNvPr id="976" name="Shape 9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7" name="Shape 9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1" name="Shape 981"/>
        <p:cNvGrpSpPr/>
        <p:nvPr/>
      </p:nvGrpSpPr>
      <p:grpSpPr>
        <a:xfrm>
          <a:off x="0" y="0"/>
          <a:ext cx="0" cy="0"/>
          <a:chOff x="0" y="0"/>
          <a:chExt cx="0" cy="0"/>
        </a:xfrm>
      </p:grpSpPr>
      <p:sp>
        <p:nvSpPr>
          <p:cNvPr id="982" name="Shape 9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3" name="Shape 9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inputs are numbers (we need to express the board position as an array of numbers)</a:t>
            </a:r>
            <a:endParaRPr/>
          </a:p>
          <a:p>
            <a:pPr indent="-317500" lvl="0" marL="457200" rtl="0">
              <a:spcBef>
                <a:spcPts val="0"/>
              </a:spcBef>
              <a:spcAft>
                <a:spcPts val="0"/>
              </a:spcAft>
              <a:buSzPts val="1400"/>
              <a:buChar char="-"/>
            </a:pPr>
            <a:r>
              <a:rPr lang="en"/>
              <a:t>circles represent “neurons”</a:t>
            </a:r>
            <a:endParaRPr/>
          </a:p>
          <a:p>
            <a:pPr indent="-317500" lvl="0" marL="457200" rtl="0">
              <a:spcBef>
                <a:spcPts val="0"/>
              </a:spcBef>
              <a:spcAft>
                <a:spcPts val="0"/>
              </a:spcAft>
              <a:buSzPts val="1400"/>
              <a:buChar char="-"/>
            </a:pPr>
            <a:r>
              <a:rPr lang="en"/>
              <a:t>each of these arrows is a connection between neurons</a:t>
            </a:r>
            <a:endParaRPr/>
          </a:p>
          <a:p>
            <a:pPr indent="-317500" lvl="0" marL="457200" rtl="0">
              <a:spcBef>
                <a:spcPts val="0"/>
              </a:spcBef>
              <a:spcAft>
                <a:spcPts val="0"/>
              </a:spcAft>
              <a:buSzPts val="1400"/>
              <a:buChar char="-"/>
            </a:pPr>
            <a:r>
              <a:rPr lang="en"/>
              <a:t>each arrow has a </a:t>
            </a:r>
            <a:r>
              <a:rPr i="1" lang="en"/>
              <a:t>weight</a:t>
            </a:r>
            <a:r>
              <a:rPr lang="en"/>
              <a:t> (amount by which it passes on its value)</a:t>
            </a:r>
            <a:endParaRPr/>
          </a:p>
          <a:p>
            <a:pPr indent="-317500" lvl="0" marL="457200" rtl="0">
              <a:spcBef>
                <a:spcPts val="0"/>
              </a:spcBef>
              <a:spcAft>
                <a:spcPts val="0"/>
              </a:spcAft>
              <a:buSzPts val="1400"/>
              <a:buChar char="-"/>
            </a:pPr>
            <a:r>
              <a:rPr lang="en"/>
              <a:t>neurons add all values, pass them through a transfer function, and produce an output</a:t>
            </a:r>
            <a:endParaRPr/>
          </a:p>
          <a:p>
            <a:pPr indent="-317500" lvl="0" marL="457200" rtl="0">
              <a:spcBef>
                <a:spcPts val="0"/>
              </a:spcBef>
              <a:spcAft>
                <a:spcPts val="0"/>
              </a:spcAft>
              <a:buSzPts val="1400"/>
              <a:buChar char="-"/>
            </a:pPr>
            <a:r>
              <a:rPr lang="en"/>
              <a:t>I wrote question marks because the neural net is like a black box: there’s just a huge pile of numbers inside, and you cannot inspect how it really works</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5" name="Shape 1065"/>
        <p:cNvGrpSpPr/>
        <p:nvPr/>
      </p:nvGrpSpPr>
      <p:grpSpPr>
        <a:xfrm>
          <a:off x="0" y="0"/>
          <a:ext cx="0" cy="0"/>
          <a:chOff x="0" y="0"/>
          <a:chExt cx="0" cy="0"/>
        </a:xfrm>
      </p:grpSpPr>
      <p:sp>
        <p:nvSpPr>
          <p:cNvPr id="1066" name="Shape 10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7" name="Shape 10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1" name="Shape 1071"/>
        <p:cNvGrpSpPr/>
        <p:nvPr/>
      </p:nvGrpSpPr>
      <p:grpSpPr>
        <a:xfrm>
          <a:off x="0" y="0"/>
          <a:ext cx="0" cy="0"/>
          <a:chOff x="0" y="0"/>
          <a:chExt cx="0" cy="0"/>
        </a:xfrm>
      </p:grpSpPr>
      <p:sp>
        <p:nvSpPr>
          <p:cNvPr id="1072" name="Shape 10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3" name="Shape 10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8" name="Shape 1078"/>
        <p:cNvGrpSpPr/>
        <p:nvPr/>
      </p:nvGrpSpPr>
      <p:grpSpPr>
        <a:xfrm>
          <a:off x="0" y="0"/>
          <a:ext cx="0" cy="0"/>
          <a:chOff x="0" y="0"/>
          <a:chExt cx="0" cy="0"/>
        </a:xfrm>
      </p:grpSpPr>
      <p:sp>
        <p:nvSpPr>
          <p:cNvPr id="1079" name="Shape 10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0" name="Shape 10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4" name="Shape 1094"/>
        <p:cNvGrpSpPr/>
        <p:nvPr/>
      </p:nvGrpSpPr>
      <p:grpSpPr>
        <a:xfrm>
          <a:off x="0" y="0"/>
          <a:ext cx="0" cy="0"/>
          <a:chOff x="0" y="0"/>
          <a:chExt cx="0" cy="0"/>
        </a:xfrm>
      </p:grpSpPr>
      <p:sp>
        <p:nvSpPr>
          <p:cNvPr id="1095" name="Shape 10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6" name="Shape 10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0" name="Shape 1110"/>
        <p:cNvGrpSpPr/>
        <p:nvPr/>
      </p:nvGrpSpPr>
      <p:grpSpPr>
        <a:xfrm>
          <a:off x="0" y="0"/>
          <a:ext cx="0" cy="0"/>
          <a:chOff x="0" y="0"/>
          <a:chExt cx="0" cy="0"/>
        </a:xfrm>
      </p:grpSpPr>
      <p:sp>
        <p:nvSpPr>
          <p:cNvPr id="1111" name="Shape 11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2" name="Shape 11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 name="Shape 1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0" name="Shape 10"/>
        <p:cNvGrpSpPr/>
        <p:nvPr/>
      </p:nvGrpSpPr>
      <p:grpSpPr>
        <a:xfrm>
          <a:off x="0" y="0"/>
          <a:ext cx="0" cy="0"/>
          <a:chOff x="0" y="0"/>
          <a:chExt cx="0" cy="0"/>
        </a:xfrm>
      </p:grpSpPr>
      <p:grpSp>
        <p:nvGrpSpPr>
          <p:cNvPr id="11" name="Shape 11"/>
          <p:cNvGrpSpPr/>
          <p:nvPr/>
        </p:nvGrpSpPr>
        <p:grpSpPr>
          <a:xfrm>
            <a:off x="4350279" y="2855377"/>
            <a:ext cx="443589" cy="105632"/>
            <a:chOff x="4137525" y="2915950"/>
            <a:chExt cx="869100" cy="207000"/>
          </a:xfrm>
        </p:grpSpPr>
        <p:sp>
          <p:nvSpPr>
            <p:cNvPr id="12" name="Shape 1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Shape 13"/>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 name="Shape 14"/>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5" name="Shape 15"/>
          <p:cNvSpPr txBox="1"/>
          <p:nvPr>
            <p:ph type="ctrTitle"/>
          </p:nvPr>
        </p:nvSpPr>
        <p:spPr>
          <a:xfrm>
            <a:off x="671258" y="990800"/>
            <a:ext cx="7801500" cy="1730100"/>
          </a:xfrm>
          <a:prstGeom prst="rect">
            <a:avLst/>
          </a:prstGeom>
        </p:spPr>
        <p:txBody>
          <a:bodyPr anchorCtr="0" anchor="b"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Shape 16"/>
          <p:cNvSpPr txBox="1"/>
          <p:nvPr>
            <p:ph idx="1" type="subTitle"/>
          </p:nvPr>
        </p:nvSpPr>
        <p:spPr>
          <a:xfrm>
            <a:off x="671250" y="3174876"/>
            <a:ext cx="78015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7" name="Shape 1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0" name="Shape 50"/>
        <p:cNvGrpSpPr/>
        <p:nvPr/>
      </p:nvGrpSpPr>
      <p:grpSpPr>
        <a:xfrm>
          <a:off x="0" y="0"/>
          <a:ext cx="0" cy="0"/>
          <a:chOff x="0" y="0"/>
          <a:chExt cx="0" cy="0"/>
        </a:xfrm>
      </p:grpSpPr>
      <p:sp>
        <p:nvSpPr>
          <p:cNvPr id="51" name="Shape 51"/>
          <p:cNvSpPr txBox="1"/>
          <p:nvPr>
            <p:ph type="title"/>
          </p:nvPr>
        </p:nvSpPr>
        <p:spPr>
          <a:xfrm>
            <a:off x="311700" y="1255275"/>
            <a:ext cx="8520600" cy="18906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p:txBody>
      </p:sp>
      <p:sp>
        <p:nvSpPr>
          <p:cNvPr id="52" name="Shape 52"/>
          <p:cNvSpPr txBox="1"/>
          <p:nvPr>
            <p:ph idx="1" type="body"/>
          </p:nvPr>
        </p:nvSpPr>
        <p:spPr>
          <a:xfrm>
            <a:off x="311700" y="32284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3" name="Shape 5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Shape 5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8" name="Shape 18"/>
        <p:cNvGrpSpPr/>
        <p:nvPr/>
      </p:nvGrpSpPr>
      <p:grpSpPr>
        <a:xfrm>
          <a:off x="0" y="0"/>
          <a:ext cx="0" cy="0"/>
          <a:chOff x="0" y="0"/>
          <a:chExt cx="0" cy="0"/>
        </a:xfrm>
      </p:grpSpPr>
      <p:sp>
        <p:nvSpPr>
          <p:cNvPr id="19" name="Shape 19"/>
          <p:cNvSpPr txBox="1"/>
          <p:nvPr>
            <p:ph type="title"/>
          </p:nvPr>
        </p:nvSpPr>
        <p:spPr>
          <a:xfrm>
            <a:off x="671250" y="2141250"/>
            <a:ext cx="7852200" cy="8610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Shape 2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 name="Shape 21"/>
        <p:cNvGrpSpPr/>
        <p:nvPr/>
      </p:nvGrpSpPr>
      <p:grpSpPr>
        <a:xfrm>
          <a:off x="0" y="0"/>
          <a:ext cx="0" cy="0"/>
          <a:chOff x="0" y="0"/>
          <a:chExt cx="0" cy="0"/>
        </a:xfrm>
      </p:grpSpPr>
      <p:sp>
        <p:nvSpPr>
          <p:cNvPr id="22" name="Shape 22"/>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Shape 23"/>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Shape 2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Shape 27"/>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Shape 28"/>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Shape 2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Shape 3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Shape 3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sp>
        <p:nvSpPr>
          <p:cNvPr id="34" name="Shape 34"/>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5" name="Shape 35"/>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Shape 3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7" name="Shape 37"/>
        <p:cNvGrpSpPr/>
        <p:nvPr/>
      </p:nvGrpSpPr>
      <p:grpSpPr>
        <a:xfrm>
          <a:off x="0" y="0"/>
          <a:ext cx="0" cy="0"/>
          <a:chOff x="0" y="0"/>
          <a:chExt cx="0" cy="0"/>
        </a:xfrm>
      </p:grpSpPr>
      <p:sp>
        <p:nvSpPr>
          <p:cNvPr id="38" name="Shape 38"/>
          <p:cNvSpPr txBox="1"/>
          <p:nvPr>
            <p:ph type="title"/>
          </p:nvPr>
        </p:nvSpPr>
        <p:spPr>
          <a:xfrm>
            <a:off x="490250" y="526350"/>
            <a:ext cx="62271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9" name="Shape 3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0" name="Shape 40"/>
        <p:cNvGrpSpPr/>
        <p:nvPr/>
      </p:nvGrpSpPr>
      <p:grpSpPr>
        <a:xfrm>
          <a:off x="0" y="0"/>
          <a:ext cx="0" cy="0"/>
          <a:chOff x="0" y="0"/>
          <a:chExt cx="0" cy="0"/>
        </a:xfrm>
      </p:grpSpPr>
      <p:sp>
        <p:nvSpPr>
          <p:cNvPr id="41" name="Shape 41"/>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2" name="Shape 42"/>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3" name="Shape 43"/>
          <p:cNvSpPr txBox="1"/>
          <p:nvPr>
            <p:ph type="title"/>
          </p:nvPr>
        </p:nvSpPr>
        <p:spPr>
          <a:xfrm>
            <a:off x="265500" y="1081400"/>
            <a:ext cx="4045200" cy="1710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4" name="Shape 44"/>
          <p:cNvSpPr txBox="1"/>
          <p:nvPr>
            <p:ph idx="1" type="subTitle"/>
          </p:nvPr>
        </p:nvSpPr>
        <p:spPr>
          <a:xfrm>
            <a:off x="265500" y="28452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5" name="Shape 45"/>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6" name="Shape 4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7" name="Shape 47"/>
        <p:cNvGrpSpPr/>
        <p:nvPr/>
      </p:nvGrpSpPr>
      <p:grpSpPr>
        <a:xfrm>
          <a:off x="0" y="0"/>
          <a:ext cx="0" cy="0"/>
          <a:chOff x="0" y="0"/>
          <a:chExt cx="0" cy="0"/>
        </a:xfrm>
      </p:grpSpPr>
      <p:sp>
        <p:nvSpPr>
          <p:cNvPr id="48" name="Shape 48"/>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9" name="Shape 4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2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rgbClr val="000852"/>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Shape 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a:spcBef>
                <a:spcPts val="0"/>
              </a:spcBef>
              <a:spcAft>
                <a:spcPts val="0"/>
              </a:spcAft>
              <a:buNone/>
            </a:pPr>
            <a:fld id="{00000000-1234-1234-1234-123412341234}" type="slidenum">
              <a:rPr lang="en"/>
              <a:t>‹#›</a:t>
            </a:fld>
            <a:endParaRPr/>
          </a:p>
        </p:txBody>
      </p:sp>
      <p:pic>
        <p:nvPicPr>
          <p:cNvPr descr="icon_05.png" id="9" name="Shape 9"/>
          <p:cNvPicPr preferRelativeResize="0"/>
          <p:nvPr/>
        </p:nvPicPr>
        <p:blipFill>
          <a:blip r:embed="rId1">
            <a:alphaModFix/>
          </a:blip>
          <a:stretch>
            <a:fillRect/>
          </a:stretch>
        </p:blipFill>
        <p:spPr>
          <a:xfrm>
            <a:off x="8012725" y="198150"/>
            <a:ext cx="819574" cy="81957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18.png"/><Relationship Id="rId6"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23.png"/><Relationship Id="rId4" Type="http://schemas.openxmlformats.org/officeDocument/2006/relationships/hyperlink" Target="http://twistago.com" TargetMode="External"/><Relationship Id="rId9" Type="http://schemas.openxmlformats.org/officeDocument/2006/relationships/image" Target="../media/image4.png"/><Relationship Id="rId5" Type="http://schemas.openxmlformats.org/officeDocument/2006/relationships/hyperlink" Target="http://twistago.de" TargetMode="External"/><Relationship Id="rId6" Type="http://schemas.openxmlformats.org/officeDocument/2006/relationships/hyperlink" Target="https://play.google.com/store/apps/details?id=com.twistago.android" TargetMode="External"/><Relationship Id="rId7" Type="http://schemas.openxmlformats.org/officeDocument/2006/relationships/image" Target="../media/image12.png"/><Relationship Id="rId8" Type="http://schemas.openxmlformats.org/officeDocument/2006/relationships/hyperlink" Target="https://itunes.apple.com/us/app/twistago/id1090460202?ls=1&amp;mt=8"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hyperlink" Target="http://www.youtube.com/watch?v=UQ5dRwCkC7A" TargetMode="External"/><Relationship Id="rId4" Type="http://schemas.openxmlformats.org/officeDocument/2006/relationships/image" Target="../media/image6.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aaaipress.org/Papers/AAAI/1986/AAAI86-025.pdf"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s://webdocs.cs.ualberta.ca/~nathanst/papers/comparison_algorithms.pdf" TargetMode="External"/><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6.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5.png"/><Relationship Id="rId4" Type="http://schemas.openxmlformats.org/officeDocument/2006/relationships/image" Target="../media/image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jpg"/><Relationship Id="rId4" Type="http://schemas.openxmlformats.org/officeDocument/2006/relationships/hyperlink" Target="http://www.grafik-atelier.de/"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hyperlink" Target="http://frozenfractal.com/blog" TargetMode="External"/><Relationship Id="rId4" Type="http://schemas.openxmlformats.org/officeDocument/2006/relationships/hyperlink" Target="http://frozenfractal.com/blog/2016/6/24/twistago-ai-part-1-easy/" TargetMode="External"/><Relationship Id="rId5" Type="http://schemas.openxmlformats.org/officeDocument/2006/relationships/hyperlink" Target="http://frozenfractal.com/blog/2016/7/3/twistago-ai-part-2-normal/" TargetMode="External"/><Relationship Id="rId6" Type="http://schemas.openxmlformats.org/officeDocument/2006/relationships/hyperlink" Target="http://frozenfractal.com/blog/2016/7/8/twistago-ai-part-3-hard/" TargetMode="External"/><Relationship Id="rId7" Type="http://schemas.openxmlformats.org/officeDocument/2006/relationships/hyperlink" Target="https://chessprogramming.wikispaces.com/" TargetMode="External"/><Relationship Id="rId8" Type="http://schemas.openxmlformats.org/officeDocument/2006/relationships/hyperlink" Target="http://tinyurl.com/multiplayer-board-game-ai"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hyperlink" Target="#slide=id.g145f7859c1_0_677" TargetMode="External"/><Relationship Id="rId4" Type="http://schemas.openxmlformats.org/officeDocument/2006/relationships/hyperlink" Target="#slide=id.g145f7859c1_0_509" TargetMode="External"/><Relationship Id="rId5" Type="http://schemas.openxmlformats.org/officeDocument/2006/relationships/hyperlink" Target="#slide=id.g17acf48dbf_0_605" TargetMode="External"/><Relationship Id="rId6" Type="http://schemas.openxmlformats.org/officeDocument/2006/relationships/hyperlink" Target="#slide=id.g17acf48dbf_0_555"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hyperlink" Target="#slide=id.g17acf48dbf_0_805"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hyperlink" Target="#slide=id.g17acf48dbf_0_805"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hyperlink" Target="#slide=id.g17acf48dbf_0_805"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hyperlink" Target="#slide=id.g17acf48dbf_0_805"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Shape 60"/>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The AI of Twistago</a:t>
            </a:r>
            <a:endParaRPr/>
          </a:p>
        </p:txBody>
      </p:sp>
      <p:sp>
        <p:nvSpPr>
          <p:cNvPr id="61" name="Shape 61"/>
          <p:cNvSpPr txBox="1"/>
          <p:nvPr>
            <p:ph idx="1" type="subTitle"/>
          </p:nvPr>
        </p:nvSpPr>
        <p:spPr>
          <a:xfrm>
            <a:off x="671250" y="3174875"/>
            <a:ext cx="7801500" cy="1666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Thomas ten Cate</a:t>
            </a:r>
            <a:endParaRPr/>
          </a:p>
          <a:p>
            <a:pPr indent="0" lvl="0" marL="0">
              <a:spcBef>
                <a:spcPts val="0"/>
              </a:spcBef>
              <a:spcAft>
                <a:spcPts val="0"/>
              </a:spcAft>
              <a:buNone/>
            </a:pPr>
            <a:r>
              <a:rPr lang="en"/>
              <a:t>     @frozenfractal  |  frozenfractal.com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Shape 1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End of the game</a:t>
            </a:r>
            <a:endParaRPr/>
          </a:p>
        </p:txBody>
      </p:sp>
      <p:sp>
        <p:nvSpPr>
          <p:cNvPr id="125" name="Shape 125"/>
          <p:cNvSpPr txBox="1"/>
          <p:nvPr>
            <p:ph idx="1" type="body"/>
          </p:nvPr>
        </p:nvSpPr>
        <p:spPr>
          <a:xfrm>
            <a:off x="311700" y="1152475"/>
            <a:ext cx="46374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Game ends when </a:t>
            </a:r>
            <a:r>
              <a:rPr lang="en"/>
              <a:t>a player </a:t>
            </a:r>
            <a:r>
              <a:rPr lang="en"/>
              <a:t>can no longer make any move</a:t>
            </a:r>
            <a:endParaRPr/>
          </a:p>
          <a:p>
            <a:pPr indent="-342900" lvl="0" marL="457200" rtl="0">
              <a:spcBef>
                <a:spcPts val="0"/>
              </a:spcBef>
              <a:spcAft>
                <a:spcPts val="0"/>
              </a:spcAft>
              <a:buSzPts val="1800"/>
              <a:buChar char="●"/>
            </a:pPr>
            <a:r>
              <a:rPr lang="en"/>
              <a:t>The one with the most points wins</a:t>
            </a:r>
            <a:endParaRPr/>
          </a:p>
          <a:p>
            <a:pPr indent="-342900" lvl="0" marL="457200" rtl="0">
              <a:spcBef>
                <a:spcPts val="0"/>
              </a:spcBef>
              <a:spcAft>
                <a:spcPts val="0"/>
              </a:spcAft>
              <a:buSzPts val="1800"/>
              <a:buChar char="●"/>
            </a:pPr>
            <a:r>
              <a:rPr i="1" lang="en"/>
              <a:t>But</a:t>
            </a:r>
            <a:r>
              <a:rPr lang="en"/>
              <a:t> in order to win, your commander must be brought home!</a:t>
            </a:r>
            <a:endParaRPr/>
          </a:p>
          <a:p>
            <a:pPr indent="0" lvl="0" marL="0" rtl="0">
              <a:spcBef>
                <a:spcPts val="1600"/>
              </a:spcBef>
              <a:spcAft>
                <a:spcPts val="0"/>
              </a:spcAft>
              <a:buNone/>
            </a:pPr>
            <a:r>
              <a:rPr lang="en"/>
              <a:t>Consequence:</a:t>
            </a:r>
            <a:endParaRPr/>
          </a:p>
          <a:p>
            <a:pPr indent="-342900" lvl="0" marL="457200" rtl="0">
              <a:spcBef>
                <a:spcPts val="1600"/>
              </a:spcBef>
              <a:spcAft>
                <a:spcPts val="0"/>
              </a:spcAft>
              <a:buSzPts val="1800"/>
              <a:buChar char="●"/>
            </a:pPr>
            <a:r>
              <a:rPr lang="en"/>
              <a:t>Can be worth ending the game quickly when you’re ahead</a:t>
            </a:r>
            <a:endParaRPr/>
          </a:p>
          <a:p>
            <a:pPr indent="-342900" lvl="0" marL="457200" rtl="0">
              <a:spcBef>
                <a:spcPts val="0"/>
              </a:spcBef>
              <a:spcAft>
                <a:spcPts val="0"/>
              </a:spcAft>
              <a:buSzPts val="1800"/>
              <a:buChar char="●"/>
            </a:pPr>
            <a:r>
              <a:rPr lang="en"/>
              <a:t>Keep an eye on what the other players are aiming for, and adjust your strategy</a:t>
            </a:r>
            <a:endParaRPr/>
          </a:p>
        </p:txBody>
      </p:sp>
      <p:pic>
        <p:nvPicPr>
          <p:cNvPr descr="Screenshot (Jun 13, 2016 11:55:19)" id="126" name="Shape 126"/>
          <p:cNvPicPr preferRelativeResize="0"/>
          <p:nvPr/>
        </p:nvPicPr>
        <p:blipFill rotWithShape="1">
          <a:blip r:embed="rId3">
            <a:alphaModFix/>
          </a:blip>
          <a:srcRect b="15468" l="0" r="0" t="7649"/>
          <a:stretch/>
        </p:blipFill>
        <p:spPr>
          <a:xfrm>
            <a:off x="5069093" y="0"/>
            <a:ext cx="3763206" cy="514350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Shape 131"/>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Developing the AI</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Shape 1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Developing the AI</a:t>
            </a:r>
            <a:endParaRPr/>
          </a:p>
        </p:txBody>
      </p:sp>
      <p:sp>
        <p:nvSpPr>
          <p:cNvPr id="137" name="Shape 1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Three levels of difficulty:</a:t>
            </a:r>
            <a:endParaRPr/>
          </a:p>
          <a:p>
            <a:pPr indent="-342900" lvl="0" marL="457200" rtl="0">
              <a:spcBef>
                <a:spcPts val="1600"/>
              </a:spcBef>
              <a:spcAft>
                <a:spcPts val="0"/>
              </a:spcAft>
              <a:buSzPts val="1800"/>
              <a:buChar char="●"/>
            </a:pPr>
            <a:r>
              <a:rPr lang="en"/>
              <a:t>Easy</a:t>
            </a:r>
            <a:endParaRPr/>
          </a:p>
          <a:p>
            <a:pPr indent="-342900" lvl="0" marL="457200" rtl="0">
              <a:spcBef>
                <a:spcPts val="0"/>
              </a:spcBef>
              <a:spcAft>
                <a:spcPts val="0"/>
              </a:spcAft>
              <a:buSzPts val="1800"/>
              <a:buChar char="●"/>
            </a:pPr>
            <a:r>
              <a:rPr lang="en"/>
              <a:t>Normal</a:t>
            </a:r>
            <a:endParaRPr/>
          </a:p>
          <a:p>
            <a:pPr indent="-342900" lvl="0" marL="457200" rtl="0">
              <a:spcBef>
                <a:spcPts val="0"/>
              </a:spcBef>
              <a:spcAft>
                <a:spcPts val="0"/>
              </a:spcAft>
              <a:buSzPts val="1800"/>
              <a:buChar char="●"/>
            </a:pPr>
            <a:r>
              <a:rPr lang="en"/>
              <a:t>Hard (pro)</a:t>
            </a:r>
            <a:endParaRPr/>
          </a:p>
          <a:p>
            <a:pPr indent="0" lvl="0" marL="0">
              <a:spcBef>
                <a:spcPts val="1600"/>
              </a:spcBef>
              <a:spcAft>
                <a:spcPts val="1600"/>
              </a:spcAft>
              <a:buNone/>
            </a:pPr>
            <a:r>
              <a:rPr lang="en"/>
              <a:t>Developed in this order as well.</a:t>
            </a:r>
            <a:endParaRPr/>
          </a:p>
        </p:txBody>
      </p:sp>
      <p:pic>
        <p:nvPicPr>
          <p:cNvPr descr="Screenshot (Jun 13, 2016 11:58:26)" id="138" name="Shape 138"/>
          <p:cNvPicPr preferRelativeResize="0"/>
          <p:nvPr/>
        </p:nvPicPr>
        <p:blipFill rotWithShape="1">
          <a:blip r:embed="rId3">
            <a:alphaModFix/>
          </a:blip>
          <a:srcRect b="25695" l="0" r="0" t="17730"/>
          <a:stretch/>
        </p:blipFill>
        <p:spPr>
          <a:xfrm>
            <a:off x="4076250" y="165825"/>
            <a:ext cx="4756050" cy="478337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Shape 1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Automatic testing</a:t>
            </a:r>
            <a:endParaRPr/>
          </a:p>
        </p:txBody>
      </p:sp>
      <p:sp>
        <p:nvSpPr>
          <p:cNvPr id="144" name="Shape 1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Play many matches against other AIs</a:t>
            </a:r>
            <a:endParaRPr/>
          </a:p>
          <a:p>
            <a:pPr indent="0" lvl="0" marL="0" rtl="0">
              <a:spcBef>
                <a:spcPts val="1600"/>
              </a:spcBef>
              <a:spcAft>
                <a:spcPts val="0"/>
              </a:spcAft>
              <a:buNone/>
            </a:pPr>
            <a:r>
              <a:rPr lang="en"/>
              <a:t>Advantages:</a:t>
            </a:r>
            <a:endParaRPr/>
          </a:p>
          <a:p>
            <a:pPr indent="-342900" lvl="0" marL="457200" rtl="0">
              <a:spcBef>
                <a:spcPts val="1600"/>
              </a:spcBef>
              <a:spcAft>
                <a:spcPts val="0"/>
              </a:spcAft>
              <a:buSzPts val="1800"/>
              <a:buChar char="●"/>
            </a:pPr>
            <a:r>
              <a:rPr lang="en"/>
              <a:t>Immediate feedback without tedious manual testing</a:t>
            </a:r>
            <a:endParaRPr/>
          </a:p>
          <a:p>
            <a:pPr indent="-342900" lvl="0" marL="457200" rtl="0">
              <a:spcBef>
                <a:spcPts val="0"/>
              </a:spcBef>
              <a:spcAft>
                <a:spcPts val="0"/>
              </a:spcAft>
              <a:buSzPts val="1800"/>
              <a:buChar char="●"/>
            </a:pPr>
            <a:r>
              <a:rPr lang="en"/>
              <a:t>Performance benchmark (“played 100 matches in 15 seconds”)</a:t>
            </a:r>
            <a:endParaRPr/>
          </a:p>
          <a:p>
            <a:pPr indent="-342900" lvl="0" marL="457200" rtl="0">
              <a:spcBef>
                <a:spcPts val="0"/>
              </a:spcBef>
              <a:spcAft>
                <a:spcPts val="0"/>
              </a:spcAft>
              <a:buSzPts val="1800"/>
              <a:buChar char="●"/>
            </a:pPr>
            <a:r>
              <a:rPr lang="en"/>
              <a:t>“Golden master” check to detect accidental changes in behaviour</a:t>
            </a:r>
            <a:endParaRPr/>
          </a:p>
          <a:p>
            <a:pPr indent="-342900" lvl="0" marL="457200" rtl="0">
              <a:spcBef>
                <a:spcPts val="0"/>
              </a:spcBef>
              <a:spcAft>
                <a:spcPts val="0"/>
              </a:spcAft>
              <a:buSzPts val="1800"/>
              <a:buChar char="●"/>
            </a:pPr>
            <a:r>
              <a:rPr lang="en"/>
              <a:t>Fuzz tester, finding and exercising all edge cases</a:t>
            </a:r>
            <a:endParaRPr/>
          </a:p>
          <a:p>
            <a:pPr indent="0" lvl="0" marL="0" rtl="0">
              <a:spcBef>
                <a:spcPts val="1600"/>
              </a:spcBef>
              <a:spcAft>
                <a:spcPts val="0"/>
              </a:spcAft>
              <a:buNone/>
            </a:pPr>
            <a:r>
              <a:rPr lang="en"/>
              <a:t>Drawback:</a:t>
            </a:r>
            <a:endParaRPr/>
          </a:p>
          <a:p>
            <a:pPr indent="-342900" lvl="0" marL="457200" rtl="0">
              <a:spcBef>
                <a:spcPts val="1600"/>
              </a:spcBef>
              <a:spcAft>
                <a:spcPts val="0"/>
              </a:spcAft>
              <a:buSzPts val="1800"/>
              <a:buChar char="●"/>
            </a:pPr>
            <a:r>
              <a:rPr lang="en"/>
              <a:t>No full substitute for manual tests, silly behaviour goes unnoticed</a:t>
            </a:r>
            <a:endParaRPr/>
          </a:p>
        </p:txBody>
      </p:sp>
      <p:sp>
        <p:nvSpPr>
          <p:cNvPr id="145" name="Shape 145"/>
          <p:cNvSpPr/>
          <p:nvPr/>
        </p:nvSpPr>
        <p:spPr>
          <a:xfrm>
            <a:off x="4284300" y="1152475"/>
            <a:ext cx="4548000" cy="59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 sz="1100">
                <a:solidFill>
                  <a:srgbClr val="073763"/>
                </a:solidFill>
                <a:latin typeface="Consolas"/>
                <a:ea typeface="Consolas"/>
                <a:cs typeface="Consolas"/>
                <a:sym typeface="Consolas"/>
              </a:rPr>
              <a:t>Tournament finished after 913 ms</a:t>
            </a:r>
            <a:br>
              <a:rPr lang="en" sz="1100">
                <a:solidFill>
                  <a:srgbClr val="073763"/>
                </a:solidFill>
                <a:latin typeface="Consolas"/>
                <a:ea typeface="Consolas"/>
                <a:cs typeface="Consolas"/>
                <a:sym typeface="Consolas"/>
              </a:rPr>
            </a:br>
            <a:r>
              <a:rPr lang="en" sz="1100">
                <a:solidFill>
                  <a:srgbClr val="073763"/>
                </a:solidFill>
                <a:latin typeface="Consolas"/>
                <a:ea typeface="Consolas"/>
                <a:cs typeface="Consolas"/>
                <a:sym typeface="Consolas"/>
              </a:rPr>
              <a:t>EasyStrategy:  56 wins (avg: 0 ms, max: 45 ms per move)</a:t>
            </a:r>
            <a:br>
              <a:rPr lang="en" sz="1100">
                <a:solidFill>
                  <a:srgbClr val="073763"/>
                </a:solidFill>
                <a:latin typeface="Consolas"/>
                <a:ea typeface="Consolas"/>
                <a:cs typeface="Consolas"/>
                <a:sym typeface="Consolas"/>
              </a:rPr>
            </a:br>
            <a:r>
              <a:rPr lang="en" sz="1100">
                <a:solidFill>
                  <a:srgbClr val="073763"/>
                </a:solidFill>
                <a:latin typeface="Consolas"/>
                <a:ea typeface="Consolas"/>
                <a:cs typeface="Consolas"/>
                <a:sym typeface="Consolas"/>
              </a:rPr>
              <a:t>EasyStrategy:  44 wins (avg: 0 ms, max: 34 ms per move)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The Easy AI</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Shape 1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Easy AI: core idea</a:t>
            </a:r>
            <a:endParaRPr/>
          </a:p>
        </p:txBody>
      </p:sp>
      <p:sp>
        <p:nvSpPr>
          <p:cNvPr id="156" name="Shape 156"/>
          <p:cNvSpPr txBox="1"/>
          <p:nvPr>
            <p:ph idx="1" type="body"/>
          </p:nvPr>
        </p:nvSpPr>
        <p:spPr>
          <a:xfrm>
            <a:off x="311700" y="1152475"/>
            <a:ext cx="8520600" cy="1069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Design a </a:t>
            </a:r>
            <a:r>
              <a:rPr i="1" lang="en"/>
              <a:t>value function</a:t>
            </a:r>
            <a:r>
              <a:rPr lang="en"/>
              <a:t> (or </a:t>
            </a:r>
            <a:r>
              <a:rPr i="1" lang="en"/>
              <a:t>evaluation function</a:t>
            </a:r>
            <a:r>
              <a:rPr lang="en"/>
              <a:t>):</a:t>
            </a:r>
            <a:br>
              <a:rPr lang="en"/>
            </a:br>
            <a:r>
              <a:rPr lang="en"/>
              <a:t>looks at a board position and computes a “value” (number)</a:t>
            </a:r>
            <a:endParaRPr/>
          </a:p>
          <a:p>
            <a:pPr indent="-342900" lvl="0" marL="457200">
              <a:spcBef>
                <a:spcPts val="0"/>
              </a:spcBef>
              <a:spcAft>
                <a:spcPts val="0"/>
              </a:spcAft>
              <a:buSzPts val="1800"/>
              <a:buChar char="●"/>
            </a:pPr>
            <a:r>
              <a:rPr lang="en"/>
              <a:t>Make the move that maximises the value (no looking ahead)</a:t>
            </a:r>
            <a:endParaRPr/>
          </a:p>
        </p:txBody>
      </p:sp>
      <p:pic>
        <p:nvPicPr>
          <p:cNvPr id="157" name="Shape 157"/>
          <p:cNvPicPr preferRelativeResize="0"/>
          <p:nvPr/>
        </p:nvPicPr>
        <p:blipFill>
          <a:blip r:embed="rId3">
            <a:alphaModFix/>
          </a:blip>
          <a:stretch>
            <a:fillRect/>
          </a:stretch>
        </p:blipFill>
        <p:spPr>
          <a:xfrm>
            <a:off x="2940322" y="2356425"/>
            <a:ext cx="1399043" cy="1871225"/>
          </a:xfrm>
          <a:prstGeom prst="rect">
            <a:avLst/>
          </a:prstGeom>
          <a:noFill/>
          <a:ln>
            <a:noFill/>
          </a:ln>
        </p:spPr>
      </p:pic>
      <p:pic>
        <p:nvPicPr>
          <p:cNvPr id="158" name="Shape 158"/>
          <p:cNvPicPr preferRelativeResize="0"/>
          <p:nvPr/>
        </p:nvPicPr>
        <p:blipFill>
          <a:blip r:embed="rId4">
            <a:alphaModFix/>
          </a:blip>
          <a:stretch>
            <a:fillRect/>
          </a:stretch>
        </p:blipFill>
        <p:spPr>
          <a:xfrm>
            <a:off x="4804616" y="2356425"/>
            <a:ext cx="1399041" cy="1871222"/>
          </a:xfrm>
          <a:prstGeom prst="rect">
            <a:avLst/>
          </a:prstGeom>
          <a:noFill/>
          <a:ln>
            <a:noFill/>
          </a:ln>
        </p:spPr>
      </p:pic>
      <p:pic>
        <p:nvPicPr>
          <p:cNvPr id="159" name="Shape 159"/>
          <p:cNvPicPr preferRelativeResize="0"/>
          <p:nvPr/>
        </p:nvPicPr>
        <p:blipFill>
          <a:blip r:embed="rId5">
            <a:alphaModFix/>
          </a:blip>
          <a:stretch>
            <a:fillRect/>
          </a:stretch>
        </p:blipFill>
        <p:spPr>
          <a:xfrm>
            <a:off x="6668909" y="2356425"/>
            <a:ext cx="1399041" cy="1871222"/>
          </a:xfrm>
          <a:prstGeom prst="rect">
            <a:avLst/>
          </a:prstGeom>
          <a:noFill/>
          <a:ln>
            <a:noFill/>
          </a:ln>
        </p:spPr>
      </p:pic>
      <p:sp>
        <p:nvSpPr>
          <p:cNvPr id="160" name="Shape 160"/>
          <p:cNvSpPr txBox="1"/>
          <p:nvPr>
            <p:ph idx="1" type="body"/>
          </p:nvPr>
        </p:nvSpPr>
        <p:spPr>
          <a:xfrm>
            <a:off x="1076050" y="4246425"/>
            <a:ext cx="1398900" cy="369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Value: 37</a:t>
            </a:r>
            <a:endParaRPr/>
          </a:p>
        </p:txBody>
      </p:sp>
      <p:sp>
        <p:nvSpPr>
          <p:cNvPr id="161" name="Shape 161"/>
          <p:cNvSpPr txBox="1"/>
          <p:nvPr>
            <p:ph idx="1" type="body"/>
          </p:nvPr>
        </p:nvSpPr>
        <p:spPr>
          <a:xfrm>
            <a:off x="2940358" y="4246425"/>
            <a:ext cx="1398900" cy="369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Value: 46</a:t>
            </a:r>
            <a:endParaRPr/>
          </a:p>
        </p:txBody>
      </p:sp>
      <p:sp>
        <p:nvSpPr>
          <p:cNvPr id="162" name="Shape 162"/>
          <p:cNvSpPr txBox="1"/>
          <p:nvPr>
            <p:ph idx="1" type="body"/>
          </p:nvPr>
        </p:nvSpPr>
        <p:spPr>
          <a:xfrm>
            <a:off x="4804667" y="4246425"/>
            <a:ext cx="1398900" cy="369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Value: </a:t>
            </a:r>
            <a:r>
              <a:rPr b="1" lang="en"/>
              <a:t>48</a:t>
            </a:r>
            <a:endParaRPr b="1"/>
          </a:p>
        </p:txBody>
      </p:sp>
      <p:sp>
        <p:nvSpPr>
          <p:cNvPr id="163" name="Shape 163"/>
          <p:cNvSpPr txBox="1"/>
          <p:nvPr>
            <p:ph idx="1" type="body"/>
          </p:nvPr>
        </p:nvSpPr>
        <p:spPr>
          <a:xfrm>
            <a:off x="6668975" y="4246425"/>
            <a:ext cx="1398900" cy="369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Value: 43</a:t>
            </a:r>
            <a:endParaRPr/>
          </a:p>
        </p:txBody>
      </p:sp>
      <p:pic>
        <p:nvPicPr>
          <p:cNvPr id="164" name="Shape 164"/>
          <p:cNvPicPr preferRelativeResize="0"/>
          <p:nvPr/>
        </p:nvPicPr>
        <p:blipFill>
          <a:blip r:embed="rId6">
            <a:alphaModFix/>
          </a:blip>
          <a:stretch>
            <a:fillRect/>
          </a:stretch>
        </p:blipFill>
        <p:spPr>
          <a:xfrm>
            <a:off x="1076050" y="2356425"/>
            <a:ext cx="1399019" cy="187119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Shape 1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Easy AI: value function</a:t>
            </a:r>
            <a:endParaRPr/>
          </a:p>
        </p:txBody>
      </p:sp>
      <p:sp>
        <p:nvSpPr>
          <p:cNvPr id="170" name="Shape 1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t>Simplest value function: </a:t>
            </a:r>
            <a:r>
              <a:rPr i="1" lang="en"/>
              <a:t>current score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Shape 1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Easy AI: value function</a:t>
            </a:r>
            <a:endParaRPr/>
          </a:p>
        </p:txBody>
      </p:sp>
      <p:sp>
        <p:nvSpPr>
          <p:cNvPr id="176" name="Shape 176"/>
          <p:cNvSpPr txBox="1"/>
          <p:nvPr>
            <p:ph idx="1" type="body"/>
          </p:nvPr>
        </p:nvSpPr>
        <p:spPr>
          <a:xfrm>
            <a:off x="311700" y="1152475"/>
            <a:ext cx="40158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Simplest value function: </a:t>
            </a:r>
            <a:r>
              <a:rPr i="1" lang="en"/>
              <a:t>current score</a:t>
            </a:r>
            <a:endParaRPr/>
          </a:p>
          <a:p>
            <a:pPr indent="0" lvl="0" marL="0" rtl="0">
              <a:spcBef>
                <a:spcPts val="1600"/>
              </a:spcBef>
              <a:spcAft>
                <a:spcPts val="1600"/>
              </a:spcAft>
              <a:buNone/>
            </a:pPr>
            <a:r>
              <a:rPr lang="en"/>
              <a:t>Problem 1: most moves don’t change score immediately</a:t>
            </a:r>
            <a:endParaRPr/>
          </a:p>
        </p:txBody>
      </p:sp>
      <p:sp>
        <p:nvSpPr>
          <p:cNvPr id="177" name="Shape 177"/>
          <p:cNvSpPr/>
          <p:nvPr/>
        </p:nvSpPr>
        <p:spPr>
          <a:xfrm>
            <a:off x="2033250" y="2575550"/>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t/>
            </a:r>
            <a:endParaRPr sz="1800">
              <a:latin typeface="Average"/>
              <a:ea typeface="Average"/>
              <a:cs typeface="Average"/>
              <a:sym typeface="Average"/>
            </a:endParaRPr>
          </a:p>
        </p:txBody>
      </p:sp>
      <p:sp>
        <p:nvSpPr>
          <p:cNvPr id="178" name="Shape 178"/>
          <p:cNvSpPr/>
          <p:nvPr/>
        </p:nvSpPr>
        <p:spPr>
          <a:xfrm>
            <a:off x="2033250" y="3631575"/>
            <a:ext cx="572700" cy="572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20</a:t>
            </a:r>
            <a:endParaRPr sz="1800">
              <a:latin typeface="Average"/>
              <a:ea typeface="Average"/>
              <a:cs typeface="Average"/>
              <a:sym typeface="Average"/>
            </a:endParaRPr>
          </a:p>
        </p:txBody>
      </p:sp>
      <p:sp>
        <p:nvSpPr>
          <p:cNvPr id="179" name="Shape 179"/>
          <p:cNvSpPr/>
          <p:nvPr/>
        </p:nvSpPr>
        <p:spPr>
          <a:xfrm>
            <a:off x="908975" y="3631575"/>
            <a:ext cx="572700" cy="572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20</a:t>
            </a:r>
            <a:endParaRPr sz="1800">
              <a:latin typeface="Average"/>
              <a:ea typeface="Average"/>
              <a:cs typeface="Average"/>
              <a:sym typeface="Average"/>
            </a:endParaRPr>
          </a:p>
        </p:txBody>
      </p:sp>
      <p:sp>
        <p:nvSpPr>
          <p:cNvPr id="180" name="Shape 180"/>
          <p:cNvSpPr/>
          <p:nvPr/>
        </p:nvSpPr>
        <p:spPr>
          <a:xfrm>
            <a:off x="3157525" y="3631575"/>
            <a:ext cx="572700" cy="572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20</a:t>
            </a:r>
            <a:endParaRPr sz="1800">
              <a:latin typeface="Average"/>
              <a:ea typeface="Average"/>
              <a:cs typeface="Average"/>
              <a:sym typeface="Average"/>
            </a:endParaRPr>
          </a:p>
        </p:txBody>
      </p:sp>
      <p:cxnSp>
        <p:nvCxnSpPr>
          <p:cNvPr id="181" name="Shape 181"/>
          <p:cNvCxnSpPr>
            <a:stCxn id="177" idx="2"/>
            <a:endCxn id="179" idx="0"/>
          </p:cNvCxnSpPr>
          <p:nvPr/>
        </p:nvCxnSpPr>
        <p:spPr>
          <a:xfrm flipH="1">
            <a:off x="1195200" y="3148250"/>
            <a:ext cx="1124400" cy="483300"/>
          </a:xfrm>
          <a:prstGeom prst="straightConnector1">
            <a:avLst/>
          </a:prstGeom>
          <a:noFill/>
          <a:ln cap="flat" cmpd="sng" w="28575">
            <a:solidFill>
              <a:srgbClr val="FF0000"/>
            </a:solidFill>
            <a:prstDash val="solid"/>
            <a:round/>
            <a:headEnd len="med" w="med" type="none"/>
            <a:tailEnd len="med" w="med" type="triangle"/>
          </a:ln>
        </p:spPr>
      </p:cxnSp>
      <p:cxnSp>
        <p:nvCxnSpPr>
          <p:cNvPr id="182" name="Shape 182"/>
          <p:cNvCxnSpPr>
            <a:stCxn id="177" idx="2"/>
            <a:endCxn id="178" idx="0"/>
          </p:cNvCxnSpPr>
          <p:nvPr/>
        </p:nvCxnSpPr>
        <p:spPr>
          <a:xfrm>
            <a:off x="2319600" y="3148250"/>
            <a:ext cx="0" cy="483300"/>
          </a:xfrm>
          <a:prstGeom prst="straightConnector1">
            <a:avLst/>
          </a:prstGeom>
          <a:noFill/>
          <a:ln cap="flat" cmpd="sng" w="28575">
            <a:solidFill>
              <a:srgbClr val="FF0000"/>
            </a:solidFill>
            <a:prstDash val="solid"/>
            <a:round/>
            <a:headEnd len="med" w="med" type="none"/>
            <a:tailEnd len="med" w="med" type="triangle"/>
          </a:ln>
        </p:spPr>
      </p:cxnSp>
      <p:cxnSp>
        <p:nvCxnSpPr>
          <p:cNvPr id="183" name="Shape 183"/>
          <p:cNvCxnSpPr>
            <a:stCxn id="177" idx="2"/>
            <a:endCxn id="180" idx="0"/>
          </p:cNvCxnSpPr>
          <p:nvPr/>
        </p:nvCxnSpPr>
        <p:spPr>
          <a:xfrm>
            <a:off x="2319600" y="3148250"/>
            <a:ext cx="1124400" cy="4833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Shape 1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Easy AI: value function</a:t>
            </a:r>
            <a:endParaRPr/>
          </a:p>
        </p:txBody>
      </p:sp>
      <p:sp>
        <p:nvSpPr>
          <p:cNvPr id="189" name="Shape 189"/>
          <p:cNvSpPr txBox="1"/>
          <p:nvPr>
            <p:ph idx="1" type="body"/>
          </p:nvPr>
        </p:nvSpPr>
        <p:spPr>
          <a:xfrm>
            <a:off x="311700" y="1152475"/>
            <a:ext cx="40158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Simplest value function: </a:t>
            </a:r>
            <a:r>
              <a:rPr i="1" lang="en"/>
              <a:t>current score</a:t>
            </a:r>
            <a:endParaRPr/>
          </a:p>
          <a:p>
            <a:pPr indent="0" lvl="0" marL="0" rtl="0">
              <a:spcBef>
                <a:spcPts val="1600"/>
              </a:spcBef>
              <a:spcAft>
                <a:spcPts val="1600"/>
              </a:spcAft>
              <a:buNone/>
            </a:pPr>
            <a:r>
              <a:rPr lang="en"/>
              <a:t>Problem 1: most moves don’t change score immediately</a:t>
            </a:r>
            <a:endParaRPr/>
          </a:p>
        </p:txBody>
      </p:sp>
      <p:sp>
        <p:nvSpPr>
          <p:cNvPr id="190" name="Shape 190"/>
          <p:cNvSpPr/>
          <p:nvPr/>
        </p:nvSpPr>
        <p:spPr>
          <a:xfrm>
            <a:off x="2033250" y="2575550"/>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Average"/>
              <a:ea typeface="Average"/>
              <a:cs typeface="Average"/>
              <a:sym typeface="Average"/>
            </a:endParaRPr>
          </a:p>
        </p:txBody>
      </p:sp>
      <p:sp>
        <p:nvSpPr>
          <p:cNvPr id="191" name="Shape 191"/>
          <p:cNvSpPr/>
          <p:nvPr/>
        </p:nvSpPr>
        <p:spPr>
          <a:xfrm>
            <a:off x="2033250" y="3631575"/>
            <a:ext cx="572700" cy="572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20</a:t>
            </a:r>
            <a:endParaRPr sz="1800">
              <a:latin typeface="Average"/>
              <a:ea typeface="Average"/>
              <a:cs typeface="Average"/>
              <a:sym typeface="Average"/>
            </a:endParaRPr>
          </a:p>
        </p:txBody>
      </p:sp>
      <p:sp>
        <p:nvSpPr>
          <p:cNvPr id="192" name="Shape 192"/>
          <p:cNvSpPr/>
          <p:nvPr/>
        </p:nvSpPr>
        <p:spPr>
          <a:xfrm>
            <a:off x="908975" y="3631575"/>
            <a:ext cx="572700" cy="572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20</a:t>
            </a:r>
            <a:endParaRPr sz="1800">
              <a:latin typeface="Average"/>
              <a:ea typeface="Average"/>
              <a:cs typeface="Average"/>
              <a:sym typeface="Average"/>
            </a:endParaRPr>
          </a:p>
        </p:txBody>
      </p:sp>
      <p:sp>
        <p:nvSpPr>
          <p:cNvPr id="193" name="Shape 193"/>
          <p:cNvSpPr/>
          <p:nvPr/>
        </p:nvSpPr>
        <p:spPr>
          <a:xfrm>
            <a:off x="3157525" y="3631575"/>
            <a:ext cx="572700" cy="572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20</a:t>
            </a:r>
            <a:endParaRPr sz="1800">
              <a:latin typeface="Average"/>
              <a:ea typeface="Average"/>
              <a:cs typeface="Average"/>
              <a:sym typeface="Average"/>
            </a:endParaRPr>
          </a:p>
        </p:txBody>
      </p:sp>
      <p:cxnSp>
        <p:nvCxnSpPr>
          <p:cNvPr id="194" name="Shape 194"/>
          <p:cNvCxnSpPr>
            <a:stCxn id="190" idx="2"/>
            <a:endCxn id="192" idx="0"/>
          </p:cNvCxnSpPr>
          <p:nvPr/>
        </p:nvCxnSpPr>
        <p:spPr>
          <a:xfrm flipH="1">
            <a:off x="1195200" y="3148250"/>
            <a:ext cx="1124400" cy="483300"/>
          </a:xfrm>
          <a:prstGeom prst="straightConnector1">
            <a:avLst/>
          </a:prstGeom>
          <a:noFill/>
          <a:ln cap="flat" cmpd="sng" w="28575">
            <a:solidFill>
              <a:srgbClr val="FF0000"/>
            </a:solidFill>
            <a:prstDash val="solid"/>
            <a:round/>
            <a:headEnd len="med" w="med" type="none"/>
            <a:tailEnd len="med" w="med" type="triangle"/>
          </a:ln>
        </p:spPr>
      </p:cxnSp>
      <p:cxnSp>
        <p:nvCxnSpPr>
          <p:cNvPr id="195" name="Shape 195"/>
          <p:cNvCxnSpPr>
            <a:stCxn id="190" idx="2"/>
            <a:endCxn id="191" idx="0"/>
          </p:cNvCxnSpPr>
          <p:nvPr/>
        </p:nvCxnSpPr>
        <p:spPr>
          <a:xfrm>
            <a:off x="2319600" y="3148250"/>
            <a:ext cx="0" cy="483300"/>
          </a:xfrm>
          <a:prstGeom prst="straightConnector1">
            <a:avLst/>
          </a:prstGeom>
          <a:noFill/>
          <a:ln cap="flat" cmpd="sng" w="28575">
            <a:solidFill>
              <a:srgbClr val="FF0000"/>
            </a:solidFill>
            <a:prstDash val="solid"/>
            <a:round/>
            <a:headEnd len="med" w="med" type="none"/>
            <a:tailEnd len="med" w="med" type="triangle"/>
          </a:ln>
        </p:spPr>
      </p:cxnSp>
      <p:cxnSp>
        <p:nvCxnSpPr>
          <p:cNvPr id="196" name="Shape 196"/>
          <p:cNvCxnSpPr>
            <a:stCxn id="190" idx="2"/>
            <a:endCxn id="193" idx="0"/>
          </p:cNvCxnSpPr>
          <p:nvPr/>
        </p:nvCxnSpPr>
        <p:spPr>
          <a:xfrm>
            <a:off x="2319600" y="3148250"/>
            <a:ext cx="1124400" cy="483300"/>
          </a:xfrm>
          <a:prstGeom prst="straightConnector1">
            <a:avLst/>
          </a:prstGeom>
          <a:noFill/>
          <a:ln cap="flat" cmpd="sng" w="28575">
            <a:solidFill>
              <a:srgbClr val="FF0000"/>
            </a:solidFill>
            <a:prstDash val="solid"/>
            <a:round/>
            <a:headEnd len="med" w="med" type="none"/>
            <a:tailEnd len="med" w="med" type="triangle"/>
          </a:ln>
        </p:spPr>
      </p:cxnSp>
      <p:sp>
        <p:nvSpPr>
          <p:cNvPr id="197" name="Shape 197"/>
          <p:cNvSpPr txBox="1"/>
          <p:nvPr>
            <p:ph idx="1" type="body"/>
          </p:nvPr>
        </p:nvSpPr>
        <p:spPr>
          <a:xfrm>
            <a:off x="4816500" y="1152475"/>
            <a:ext cx="40158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a:p>
            <a:pPr indent="0" lvl="0" marL="0" rtl="0">
              <a:spcBef>
                <a:spcPts val="1600"/>
              </a:spcBef>
              <a:spcAft>
                <a:spcPts val="1600"/>
              </a:spcAft>
              <a:buNone/>
            </a:pPr>
            <a:r>
              <a:rPr lang="en"/>
              <a:t>Solution: include </a:t>
            </a:r>
            <a:r>
              <a:rPr i="1" lang="en"/>
              <a:t>distance to mothership</a:t>
            </a:r>
            <a:r>
              <a:rPr lang="en"/>
              <a:t> as well</a:t>
            </a:r>
            <a:endParaRPr/>
          </a:p>
        </p:txBody>
      </p:sp>
      <p:sp>
        <p:nvSpPr>
          <p:cNvPr id="198" name="Shape 198"/>
          <p:cNvSpPr/>
          <p:nvPr/>
        </p:nvSpPr>
        <p:spPr>
          <a:xfrm>
            <a:off x="6538050" y="2575538"/>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Average"/>
              <a:ea typeface="Average"/>
              <a:cs typeface="Average"/>
              <a:sym typeface="Average"/>
            </a:endParaRPr>
          </a:p>
        </p:txBody>
      </p:sp>
      <p:sp>
        <p:nvSpPr>
          <p:cNvPr id="199" name="Shape 199"/>
          <p:cNvSpPr/>
          <p:nvPr/>
        </p:nvSpPr>
        <p:spPr>
          <a:xfrm>
            <a:off x="6538050" y="3631563"/>
            <a:ext cx="572700" cy="572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Average"/>
                <a:ea typeface="Average"/>
                <a:cs typeface="Average"/>
                <a:sym typeface="Average"/>
              </a:rPr>
              <a:t>28</a:t>
            </a:r>
            <a:endParaRPr b="1" sz="1800">
              <a:latin typeface="Average"/>
              <a:ea typeface="Average"/>
              <a:cs typeface="Average"/>
              <a:sym typeface="Average"/>
            </a:endParaRPr>
          </a:p>
        </p:txBody>
      </p:sp>
      <p:sp>
        <p:nvSpPr>
          <p:cNvPr id="200" name="Shape 200"/>
          <p:cNvSpPr/>
          <p:nvPr/>
        </p:nvSpPr>
        <p:spPr>
          <a:xfrm>
            <a:off x="5413775" y="3631563"/>
            <a:ext cx="572700" cy="572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26</a:t>
            </a:r>
            <a:endParaRPr sz="1800">
              <a:latin typeface="Average"/>
              <a:ea typeface="Average"/>
              <a:cs typeface="Average"/>
              <a:sym typeface="Average"/>
            </a:endParaRPr>
          </a:p>
        </p:txBody>
      </p:sp>
      <p:sp>
        <p:nvSpPr>
          <p:cNvPr id="201" name="Shape 201"/>
          <p:cNvSpPr/>
          <p:nvPr/>
        </p:nvSpPr>
        <p:spPr>
          <a:xfrm>
            <a:off x="7662325" y="3631563"/>
            <a:ext cx="572700" cy="572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23</a:t>
            </a:r>
            <a:endParaRPr sz="1800">
              <a:latin typeface="Average"/>
              <a:ea typeface="Average"/>
              <a:cs typeface="Average"/>
              <a:sym typeface="Average"/>
            </a:endParaRPr>
          </a:p>
        </p:txBody>
      </p:sp>
      <p:cxnSp>
        <p:nvCxnSpPr>
          <p:cNvPr id="202" name="Shape 202"/>
          <p:cNvCxnSpPr>
            <a:stCxn id="198" idx="2"/>
            <a:endCxn id="200" idx="0"/>
          </p:cNvCxnSpPr>
          <p:nvPr/>
        </p:nvCxnSpPr>
        <p:spPr>
          <a:xfrm flipH="1">
            <a:off x="5700000" y="3148238"/>
            <a:ext cx="1124400" cy="483300"/>
          </a:xfrm>
          <a:prstGeom prst="straightConnector1">
            <a:avLst/>
          </a:prstGeom>
          <a:noFill/>
          <a:ln cap="flat" cmpd="sng" w="28575">
            <a:solidFill>
              <a:srgbClr val="FF0000"/>
            </a:solidFill>
            <a:prstDash val="solid"/>
            <a:round/>
            <a:headEnd len="med" w="med" type="none"/>
            <a:tailEnd len="med" w="med" type="triangle"/>
          </a:ln>
        </p:spPr>
      </p:cxnSp>
      <p:cxnSp>
        <p:nvCxnSpPr>
          <p:cNvPr id="203" name="Shape 203"/>
          <p:cNvCxnSpPr>
            <a:stCxn id="198" idx="2"/>
            <a:endCxn id="199" idx="0"/>
          </p:cNvCxnSpPr>
          <p:nvPr/>
        </p:nvCxnSpPr>
        <p:spPr>
          <a:xfrm>
            <a:off x="6824400" y="3148238"/>
            <a:ext cx="0" cy="483300"/>
          </a:xfrm>
          <a:prstGeom prst="straightConnector1">
            <a:avLst/>
          </a:prstGeom>
          <a:noFill/>
          <a:ln cap="flat" cmpd="sng" w="28575">
            <a:solidFill>
              <a:srgbClr val="FF0000"/>
            </a:solidFill>
            <a:prstDash val="solid"/>
            <a:round/>
            <a:headEnd len="med" w="med" type="none"/>
            <a:tailEnd len="med" w="med" type="triangle"/>
          </a:ln>
        </p:spPr>
      </p:cxnSp>
      <p:cxnSp>
        <p:nvCxnSpPr>
          <p:cNvPr id="204" name="Shape 204"/>
          <p:cNvCxnSpPr>
            <a:stCxn id="198" idx="2"/>
            <a:endCxn id="201" idx="0"/>
          </p:cNvCxnSpPr>
          <p:nvPr/>
        </p:nvCxnSpPr>
        <p:spPr>
          <a:xfrm>
            <a:off x="6824400" y="3148238"/>
            <a:ext cx="1124400" cy="4833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Shape 2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Easy AI: value function</a:t>
            </a:r>
            <a:endParaRPr/>
          </a:p>
        </p:txBody>
      </p:sp>
      <p:sp>
        <p:nvSpPr>
          <p:cNvPr id="210" name="Shape 210"/>
          <p:cNvSpPr txBox="1"/>
          <p:nvPr>
            <p:ph idx="1" type="body"/>
          </p:nvPr>
        </p:nvSpPr>
        <p:spPr>
          <a:xfrm>
            <a:off x="311700" y="1152475"/>
            <a:ext cx="40158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Simplest value function: </a:t>
            </a:r>
            <a:r>
              <a:rPr i="1" lang="en"/>
              <a:t>current score</a:t>
            </a:r>
            <a:endParaRPr/>
          </a:p>
          <a:p>
            <a:pPr indent="0" lvl="0" marL="0" rtl="0">
              <a:spcBef>
                <a:spcPts val="1600"/>
              </a:spcBef>
              <a:spcAft>
                <a:spcPts val="1600"/>
              </a:spcAft>
              <a:buNone/>
            </a:pPr>
            <a:r>
              <a:rPr lang="en"/>
              <a:t>Problem 2: commander must be brought home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Shape 66"/>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Twistago?!</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Shape 2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Easy AI: value function</a:t>
            </a:r>
            <a:endParaRPr/>
          </a:p>
        </p:txBody>
      </p:sp>
      <p:sp>
        <p:nvSpPr>
          <p:cNvPr id="216" name="Shape 216"/>
          <p:cNvSpPr txBox="1"/>
          <p:nvPr>
            <p:ph idx="1" type="body"/>
          </p:nvPr>
        </p:nvSpPr>
        <p:spPr>
          <a:xfrm>
            <a:off x="311700" y="1152475"/>
            <a:ext cx="40158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Simplest value function: </a:t>
            </a:r>
            <a:r>
              <a:rPr i="1" lang="en"/>
              <a:t>current score</a:t>
            </a:r>
            <a:endParaRPr/>
          </a:p>
          <a:p>
            <a:pPr indent="0" lvl="0" marL="0" rtl="0">
              <a:spcBef>
                <a:spcPts val="1600"/>
              </a:spcBef>
              <a:spcAft>
                <a:spcPts val="1600"/>
              </a:spcAft>
              <a:buNone/>
            </a:pPr>
            <a:r>
              <a:rPr lang="en"/>
              <a:t>Problem 2: commander must be brought home</a:t>
            </a:r>
            <a:endParaRPr/>
          </a:p>
        </p:txBody>
      </p:sp>
      <p:sp>
        <p:nvSpPr>
          <p:cNvPr id="217" name="Shape 217"/>
          <p:cNvSpPr txBox="1"/>
          <p:nvPr>
            <p:ph idx="1" type="body"/>
          </p:nvPr>
        </p:nvSpPr>
        <p:spPr>
          <a:xfrm>
            <a:off x="4816500" y="1152475"/>
            <a:ext cx="40158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a:p>
            <a:pPr indent="0" lvl="0" marL="0" rtl="0">
              <a:spcBef>
                <a:spcPts val="1600"/>
              </a:spcBef>
              <a:spcAft>
                <a:spcPts val="1600"/>
              </a:spcAft>
              <a:buNone/>
            </a:pPr>
            <a:r>
              <a:rPr lang="en"/>
              <a:t>Solution: include </a:t>
            </a:r>
            <a:r>
              <a:rPr i="1" lang="en"/>
              <a:t>commander’s distance to mothership</a:t>
            </a:r>
            <a:r>
              <a:rPr lang="en"/>
              <a:t> as well, dependent on how far other players are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Shape 2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Easy AI: value function</a:t>
            </a:r>
            <a:endParaRPr/>
          </a:p>
        </p:txBody>
      </p:sp>
      <p:sp>
        <p:nvSpPr>
          <p:cNvPr id="223" name="Shape 223"/>
          <p:cNvSpPr txBox="1"/>
          <p:nvPr>
            <p:ph idx="1" type="body"/>
          </p:nvPr>
        </p:nvSpPr>
        <p:spPr>
          <a:xfrm>
            <a:off x="311700" y="1152475"/>
            <a:ext cx="40158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Simplest value function: </a:t>
            </a:r>
            <a:r>
              <a:rPr i="1" lang="en"/>
              <a:t>current score</a:t>
            </a:r>
            <a:endParaRPr/>
          </a:p>
          <a:p>
            <a:pPr indent="0" lvl="0" marL="0" rtl="0">
              <a:spcBef>
                <a:spcPts val="1600"/>
              </a:spcBef>
              <a:spcAft>
                <a:spcPts val="1600"/>
              </a:spcAft>
              <a:buNone/>
            </a:pPr>
            <a:r>
              <a:rPr lang="en"/>
              <a:t>Problem 3: other players’ scores also matter</a:t>
            </a:r>
            <a:br>
              <a:rPr lang="en"/>
            </a:br>
            <a:r>
              <a:rPr lang="en"/>
              <a:t>(me gaining 10 points = all others losing 10 points)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Shape 2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Easy AI: value function</a:t>
            </a:r>
            <a:endParaRPr/>
          </a:p>
        </p:txBody>
      </p:sp>
      <p:sp>
        <p:nvSpPr>
          <p:cNvPr id="229" name="Shape 229"/>
          <p:cNvSpPr txBox="1"/>
          <p:nvPr>
            <p:ph idx="1" type="body"/>
          </p:nvPr>
        </p:nvSpPr>
        <p:spPr>
          <a:xfrm>
            <a:off x="311700" y="1152475"/>
            <a:ext cx="40158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Simplest value function: </a:t>
            </a:r>
            <a:r>
              <a:rPr i="1" lang="en"/>
              <a:t>current score</a:t>
            </a:r>
            <a:endParaRPr/>
          </a:p>
          <a:p>
            <a:pPr indent="0" lvl="0" marL="0" rtl="0">
              <a:spcBef>
                <a:spcPts val="1600"/>
              </a:spcBef>
              <a:spcAft>
                <a:spcPts val="1600"/>
              </a:spcAft>
              <a:buNone/>
            </a:pPr>
            <a:r>
              <a:rPr lang="en"/>
              <a:t>Problem 3: other players’ scores also matter</a:t>
            </a:r>
            <a:br>
              <a:rPr lang="en"/>
            </a:br>
            <a:r>
              <a:rPr lang="en"/>
              <a:t>(me gaining 10 points = all others losing 10 points)</a:t>
            </a:r>
            <a:endParaRPr/>
          </a:p>
        </p:txBody>
      </p:sp>
      <p:sp>
        <p:nvSpPr>
          <p:cNvPr id="230" name="Shape 230"/>
          <p:cNvSpPr txBox="1"/>
          <p:nvPr>
            <p:ph idx="1" type="body"/>
          </p:nvPr>
        </p:nvSpPr>
        <p:spPr>
          <a:xfrm>
            <a:off x="4816500" y="1152475"/>
            <a:ext cx="40158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a:p>
            <a:pPr indent="0" lvl="0" marL="0" rtl="0">
              <a:spcBef>
                <a:spcPts val="1600"/>
              </a:spcBef>
              <a:spcAft>
                <a:spcPts val="1600"/>
              </a:spcAft>
              <a:buNone/>
            </a:pPr>
            <a:r>
              <a:rPr lang="en"/>
              <a:t>“Solution”: subtract </a:t>
            </a:r>
            <a:r>
              <a:rPr i="1" lang="en"/>
              <a:t>average</a:t>
            </a:r>
            <a:r>
              <a:rPr lang="en"/>
              <a:t> of other players’ scores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Shape 2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Easy AI: shortcomings</a:t>
            </a:r>
            <a:endParaRPr/>
          </a:p>
        </p:txBody>
      </p:sp>
      <p:sp>
        <p:nvSpPr>
          <p:cNvPr id="236" name="Shape 2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Does not look ahead</a:t>
            </a:r>
            <a:endParaRPr/>
          </a:p>
          <a:p>
            <a:pPr indent="-342900" lvl="0" marL="457200" rtl="0">
              <a:spcBef>
                <a:spcPts val="1600"/>
              </a:spcBef>
              <a:spcAft>
                <a:spcPts val="0"/>
              </a:spcAft>
              <a:buSzPts val="1800"/>
              <a:buChar char="●"/>
            </a:pPr>
            <a:r>
              <a:rPr lang="en"/>
              <a:t>No avoiding dangerous situations</a:t>
            </a:r>
            <a:endParaRPr/>
          </a:p>
          <a:p>
            <a:pPr indent="-342900" lvl="0" marL="457200" rtl="0">
              <a:spcBef>
                <a:spcPts val="0"/>
              </a:spcBef>
              <a:spcAft>
                <a:spcPts val="0"/>
              </a:spcAft>
              <a:buSzPts val="1800"/>
              <a:buChar char="●"/>
            </a:pPr>
            <a:r>
              <a:rPr lang="en"/>
              <a:t>No setting up for opportunities</a:t>
            </a:r>
            <a:endParaRPr/>
          </a:p>
          <a:p>
            <a:pPr indent="0" lvl="0" marL="0" rtl="0">
              <a:spcBef>
                <a:spcPts val="1600"/>
              </a:spcBef>
              <a:spcAft>
                <a:spcPts val="0"/>
              </a:spcAft>
              <a:buNone/>
            </a:pPr>
            <a:r>
              <a:rPr lang="en"/>
              <a:t>Does not know how to go through the black hole</a:t>
            </a:r>
            <a:endParaRPr/>
          </a:p>
          <a:p>
            <a:pPr indent="-342900" lvl="0" marL="457200" rtl="0">
              <a:spcBef>
                <a:spcPts val="1600"/>
              </a:spcBef>
              <a:spcAft>
                <a:spcPts val="0"/>
              </a:spcAft>
              <a:buSzPts val="1800"/>
              <a:buChar char="●"/>
            </a:pPr>
            <a:r>
              <a:rPr lang="en"/>
              <a:t>This always involves a short-term sacrifice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Shape 241"/>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The Normal AI</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Shape 2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Normal AI: core idea</a:t>
            </a:r>
            <a:endParaRPr/>
          </a:p>
        </p:txBody>
      </p:sp>
      <p:sp>
        <p:nvSpPr>
          <p:cNvPr id="247" name="Shape 247"/>
          <p:cNvSpPr txBox="1"/>
          <p:nvPr>
            <p:ph idx="1" type="body"/>
          </p:nvPr>
        </p:nvSpPr>
        <p:spPr>
          <a:xfrm>
            <a:off x="311700" y="1152475"/>
            <a:ext cx="8520600" cy="3606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Keep using a value function, but look ahead multiple moves</a:t>
            </a:r>
            <a:endParaRPr/>
          </a:p>
          <a:p>
            <a:pPr indent="-342900" lvl="0" marL="457200" rtl="0">
              <a:spcBef>
                <a:spcPts val="1600"/>
              </a:spcBef>
              <a:spcAft>
                <a:spcPts val="0"/>
              </a:spcAft>
              <a:buSzPts val="1800"/>
              <a:buChar char="●"/>
            </a:pPr>
            <a:r>
              <a:rPr lang="en"/>
              <a:t>We don’t know what the opponent will do, so assume the worst.</a:t>
            </a:r>
            <a:endParaRPr/>
          </a:p>
          <a:p>
            <a:pPr indent="-342900" lvl="0" marL="457200" rtl="0">
              <a:spcBef>
                <a:spcPts val="0"/>
              </a:spcBef>
              <a:spcAft>
                <a:spcPts val="0"/>
              </a:spcAft>
              <a:buSzPts val="1800"/>
              <a:buChar char="●"/>
            </a:pPr>
            <a:r>
              <a:rPr i="1" lang="en"/>
              <a:t>Minimax</a:t>
            </a:r>
            <a:r>
              <a:rPr lang="en"/>
              <a:t> algorithm: </a:t>
            </a:r>
            <a:r>
              <a:rPr i="1" lang="en"/>
              <a:t>mini</a:t>
            </a:r>
            <a:r>
              <a:rPr lang="en"/>
              <a:t>mise </a:t>
            </a:r>
            <a:r>
              <a:rPr i="1" lang="en"/>
              <a:t>max</a:t>
            </a:r>
            <a:r>
              <a:rPr lang="en"/>
              <a:t>imum loss (= maximise minimum value).</a:t>
            </a:r>
            <a:endParaRPr/>
          </a:p>
          <a:p>
            <a:pPr indent="-342900" lvl="0" marL="457200" rtl="0">
              <a:spcBef>
                <a:spcPts val="0"/>
              </a:spcBef>
              <a:spcAft>
                <a:spcPts val="0"/>
              </a:spcAft>
              <a:buSzPts val="1800"/>
              <a:buChar char="●"/>
            </a:pPr>
            <a:r>
              <a:rPr lang="en"/>
              <a:t>Search the </a:t>
            </a:r>
            <a:r>
              <a:rPr i="1" lang="en"/>
              <a:t>game tree</a:t>
            </a:r>
            <a:r>
              <a:rPr lang="en"/>
              <a:t> to some fixed depth.</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Shape 2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Normal AI: minimax example</a:t>
            </a:r>
            <a:endParaRPr/>
          </a:p>
        </p:txBody>
      </p:sp>
      <p:cxnSp>
        <p:nvCxnSpPr>
          <p:cNvPr id="253" name="Shape 253"/>
          <p:cNvCxnSpPr>
            <a:stCxn id="254" idx="2"/>
            <a:endCxn id="255" idx="0"/>
          </p:cNvCxnSpPr>
          <p:nvPr/>
        </p:nvCxnSpPr>
        <p:spPr>
          <a:xfrm flipH="1">
            <a:off x="1758000" y="1883363"/>
            <a:ext cx="2814000" cy="635700"/>
          </a:xfrm>
          <a:prstGeom prst="straightConnector1">
            <a:avLst/>
          </a:prstGeom>
          <a:noFill/>
          <a:ln cap="flat" cmpd="sng" w="28575">
            <a:solidFill>
              <a:srgbClr val="FF0000"/>
            </a:solidFill>
            <a:prstDash val="solid"/>
            <a:round/>
            <a:headEnd len="med" w="med" type="none"/>
            <a:tailEnd len="med" w="med" type="triangle"/>
          </a:ln>
        </p:spPr>
      </p:cxnSp>
      <p:cxnSp>
        <p:nvCxnSpPr>
          <p:cNvPr id="256" name="Shape 256"/>
          <p:cNvCxnSpPr>
            <a:stCxn id="254" idx="2"/>
            <a:endCxn id="257" idx="0"/>
          </p:cNvCxnSpPr>
          <p:nvPr/>
        </p:nvCxnSpPr>
        <p:spPr>
          <a:xfrm>
            <a:off x="4572000" y="1883363"/>
            <a:ext cx="0" cy="635700"/>
          </a:xfrm>
          <a:prstGeom prst="straightConnector1">
            <a:avLst/>
          </a:prstGeom>
          <a:noFill/>
          <a:ln cap="flat" cmpd="sng" w="28575">
            <a:solidFill>
              <a:srgbClr val="FF0000"/>
            </a:solidFill>
            <a:prstDash val="solid"/>
            <a:round/>
            <a:headEnd len="med" w="med" type="none"/>
            <a:tailEnd len="med" w="med" type="triangle"/>
          </a:ln>
        </p:spPr>
      </p:cxnSp>
      <p:cxnSp>
        <p:nvCxnSpPr>
          <p:cNvPr id="258" name="Shape 258"/>
          <p:cNvCxnSpPr>
            <a:stCxn id="254" idx="2"/>
            <a:endCxn id="259" idx="0"/>
          </p:cNvCxnSpPr>
          <p:nvPr/>
        </p:nvCxnSpPr>
        <p:spPr>
          <a:xfrm>
            <a:off x="4572000" y="1883363"/>
            <a:ext cx="2814000" cy="635700"/>
          </a:xfrm>
          <a:prstGeom prst="straightConnector1">
            <a:avLst/>
          </a:prstGeom>
          <a:noFill/>
          <a:ln cap="flat" cmpd="sng" w="28575">
            <a:solidFill>
              <a:srgbClr val="FF0000"/>
            </a:solidFill>
            <a:prstDash val="solid"/>
            <a:round/>
            <a:headEnd len="med" w="med" type="none"/>
            <a:tailEnd len="med" w="med" type="triangle"/>
          </a:ln>
        </p:spPr>
      </p:cxnSp>
      <p:sp>
        <p:nvSpPr>
          <p:cNvPr id="260" name="Shape 260"/>
          <p:cNvSpPr/>
          <p:nvPr/>
        </p:nvSpPr>
        <p:spPr>
          <a:xfrm>
            <a:off x="1471650" y="3716163"/>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12</a:t>
            </a:r>
            <a:endParaRPr sz="1800">
              <a:latin typeface="Average"/>
              <a:ea typeface="Average"/>
              <a:cs typeface="Average"/>
              <a:sym typeface="Average"/>
            </a:endParaRPr>
          </a:p>
        </p:txBody>
      </p:sp>
      <p:sp>
        <p:nvSpPr>
          <p:cNvPr id="261" name="Shape 261"/>
          <p:cNvSpPr/>
          <p:nvPr/>
        </p:nvSpPr>
        <p:spPr>
          <a:xfrm>
            <a:off x="633725" y="3716163"/>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9</a:t>
            </a:r>
            <a:endParaRPr sz="1800">
              <a:latin typeface="Average"/>
              <a:ea typeface="Average"/>
              <a:cs typeface="Average"/>
              <a:sym typeface="Average"/>
            </a:endParaRPr>
          </a:p>
        </p:txBody>
      </p:sp>
      <p:sp>
        <p:nvSpPr>
          <p:cNvPr id="262" name="Shape 262"/>
          <p:cNvSpPr/>
          <p:nvPr/>
        </p:nvSpPr>
        <p:spPr>
          <a:xfrm>
            <a:off x="2309575" y="3716163"/>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10</a:t>
            </a:r>
            <a:endParaRPr sz="1800">
              <a:latin typeface="Average"/>
              <a:ea typeface="Average"/>
              <a:cs typeface="Average"/>
              <a:sym typeface="Average"/>
            </a:endParaRPr>
          </a:p>
        </p:txBody>
      </p:sp>
      <p:cxnSp>
        <p:nvCxnSpPr>
          <p:cNvPr id="263" name="Shape 263"/>
          <p:cNvCxnSpPr>
            <a:stCxn id="255" idx="2"/>
            <a:endCxn id="261" idx="0"/>
          </p:cNvCxnSpPr>
          <p:nvPr/>
        </p:nvCxnSpPr>
        <p:spPr>
          <a:xfrm flipH="1">
            <a:off x="920100" y="3091788"/>
            <a:ext cx="837900" cy="624300"/>
          </a:xfrm>
          <a:prstGeom prst="straightConnector1">
            <a:avLst/>
          </a:prstGeom>
          <a:noFill/>
          <a:ln cap="flat" cmpd="sng" w="28575">
            <a:solidFill>
              <a:srgbClr val="00FF00"/>
            </a:solidFill>
            <a:prstDash val="solid"/>
            <a:round/>
            <a:headEnd len="med" w="med" type="none"/>
            <a:tailEnd len="med" w="med" type="triangle"/>
          </a:ln>
        </p:spPr>
      </p:cxnSp>
      <p:cxnSp>
        <p:nvCxnSpPr>
          <p:cNvPr id="264" name="Shape 264"/>
          <p:cNvCxnSpPr>
            <a:stCxn id="255" idx="2"/>
            <a:endCxn id="260" idx="0"/>
          </p:cNvCxnSpPr>
          <p:nvPr/>
        </p:nvCxnSpPr>
        <p:spPr>
          <a:xfrm>
            <a:off x="1758000" y="3091788"/>
            <a:ext cx="0" cy="624300"/>
          </a:xfrm>
          <a:prstGeom prst="straightConnector1">
            <a:avLst/>
          </a:prstGeom>
          <a:noFill/>
          <a:ln cap="flat" cmpd="sng" w="28575">
            <a:solidFill>
              <a:srgbClr val="00FF00"/>
            </a:solidFill>
            <a:prstDash val="solid"/>
            <a:round/>
            <a:headEnd len="med" w="med" type="none"/>
            <a:tailEnd len="med" w="med" type="triangle"/>
          </a:ln>
        </p:spPr>
      </p:cxnSp>
      <p:cxnSp>
        <p:nvCxnSpPr>
          <p:cNvPr id="265" name="Shape 265"/>
          <p:cNvCxnSpPr>
            <a:stCxn id="255" idx="2"/>
            <a:endCxn id="262" idx="0"/>
          </p:cNvCxnSpPr>
          <p:nvPr/>
        </p:nvCxnSpPr>
        <p:spPr>
          <a:xfrm>
            <a:off x="1758000" y="3091788"/>
            <a:ext cx="837900" cy="624300"/>
          </a:xfrm>
          <a:prstGeom prst="straightConnector1">
            <a:avLst/>
          </a:prstGeom>
          <a:noFill/>
          <a:ln cap="flat" cmpd="sng" w="28575">
            <a:solidFill>
              <a:srgbClr val="00FF00"/>
            </a:solidFill>
            <a:prstDash val="solid"/>
            <a:round/>
            <a:headEnd len="med" w="med" type="none"/>
            <a:tailEnd len="med" w="med" type="triangle"/>
          </a:ln>
        </p:spPr>
      </p:cxnSp>
      <p:sp>
        <p:nvSpPr>
          <p:cNvPr id="266" name="Shape 266"/>
          <p:cNvSpPr/>
          <p:nvPr/>
        </p:nvSpPr>
        <p:spPr>
          <a:xfrm>
            <a:off x="4285650" y="3715988"/>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28</a:t>
            </a:r>
            <a:endParaRPr sz="1800">
              <a:latin typeface="Average"/>
              <a:ea typeface="Average"/>
              <a:cs typeface="Average"/>
              <a:sym typeface="Average"/>
            </a:endParaRPr>
          </a:p>
        </p:txBody>
      </p:sp>
      <p:sp>
        <p:nvSpPr>
          <p:cNvPr id="267" name="Shape 267"/>
          <p:cNvSpPr/>
          <p:nvPr/>
        </p:nvSpPr>
        <p:spPr>
          <a:xfrm>
            <a:off x="3447725" y="3715988"/>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26</a:t>
            </a:r>
            <a:endParaRPr sz="1800">
              <a:latin typeface="Average"/>
              <a:ea typeface="Average"/>
              <a:cs typeface="Average"/>
              <a:sym typeface="Average"/>
            </a:endParaRPr>
          </a:p>
        </p:txBody>
      </p:sp>
      <p:sp>
        <p:nvSpPr>
          <p:cNvPr id="268" name="Shape 268"/>
          <p:cNvSpPr/>
          <p:nvPr/>
        </p:nvSpPr>
        <p:spPr>
          <a:xfrm>
            <a:off x="5123575" y="3715988"/>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23</a:t>
            </a:r>
            <a:endParaRPr sz="1800">
              <a:latin typeface="Average"/>
              <a:ea typeface="Average"/>
              <a:cs typeface="Average"/>
              <a:sym typeface="Average"/>
            </a:endParaRPr>
          </a:p>
        </p:txBody>
      </p:sp>
      <p:cxnSp>
        <p:nvCxnSpPr>
          <p:cNvPr id="269" name="Shape 269"/>
          <p:cNvCxnSpPr>
            <a:stCxn id="257" idx="2"/>
            <a:endCxn id="267" idx="0"/>
          </p:cNvCxnSpPr>
          <p:nvPr/>
        </p:nvCxnSpPr>
        <p:spPr>
          <a:xfrm flipH="1">
            <a:off x="3734100" y="3091788"/>
            <a:ext cx="837900" cy="624300"/>
          </a:xfrm>
          <a:prstGeom prst="straightConnector1">
            <a:avLst/>
          </a:prstGeom>
          <a:noFill/>
          <a:ln cap="flat" cmpd="sng" w="28575">
            <a:solidFill>
              <a:srgbClr val="00FF00"/>
            </a:solidFill>
            <a:prstDash val="solid"/>
            <a:round/>
            <a:headEnd len="med" w="med" type="none"/>
            <a:tailEnd len="med" w="med" type="triangle"/>
          </a:ln>
        </p:spPr>
      </p:cxnSp>
      <p:cxnSp>
        <p:nvCxnSpPr>
          <p:cNvPr id="270" name="Shape 270"/>
          <p:cNvCxnSpPr>
            <a:stCxn id="257" idx="2"/>
            <a:endCxn id="266" idx="0"/>
          </p:cNvCxnSpPr>
          <p:nvPr/>
        </p:nvCxnSpPr>
        <p:spPr>
          <a:xfrm>
            <a:off x="4572000" y="3091788"/>
            <a:ext cx="0" cy="624300"/>
          </a:xfrm>
          <a:prstGeom prst="straightConnector1">
            <a:avLst/>
          </a:prstGeom>
          <a:noFill/>
          <a:ln cap="flat" cmpd="sng" w="28575">
            <a:solidFill>
              <a:srgbClr val="00FF00"/>
            </a:solidFill>
            <a:prstDash val="solid"/>
            <a:round/>
            <a:headEnd len="med" w="med" type="none"/>
            <a:tailEnd len="med" w="med" type="triangle"/>
          </a:ln>
        </p:spPr>
      </p:cxnSp>
      <p:cxnSp>
        <p:nvCxnSpPr>
          <p:cNvPr id="271" name="Shape 271"/>
          <p:cNvCxnSpPr>
            <a:stCxn id="257" idx="2"/>
            <a:endCxn id="268" idx="0"/>
          </p:cNvCxnSpPr>
          <p:nvPr/>
        </p:nvCxnSpPr>
        <p:spPr>
          <a:xfrm>
            <a:off x="4572000" y="3091788"/>
            <a:ext cx="837900" cy="624300"/>
          </a:xfrm>
          <a:prstGeom prst="straightConnector1">
            <a:avLst/>
          </a:prstGeom>
          <a:noFill/>
          <a:ln cap="flat" cmpd="sng" w="28575">
            <a:solidFill>
              <a:srgbClr val="00FF00"/>
            </a:solidFill>
            <a:prstDash val="solid"/>
            <a:round/>
            <a:headEnd len="med" w="med" type="none"/>
            <a:tailEnd len="med" w="med" type="triangle"/>
          </a:ln>
        </p:spPr>
      </p:cxnSp>
      <p:sp>
        <p:nvSpPr>
          <p:cNvPr id="272" name="Shape 272"/>
          <p:cNvSpPr/>
          <p:nvPr/>
        </p:nvSpPr>
        <p:spPr>
          <a:xfrm>
            <a:off x="7099650" y="3715988"/>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22</a:t>
            </a:r>
            <a:endParaRPr sz="1800">
              <a:latin typeface="Average"/>
              <a:ea typeface="Average"/>
              <a:cs typeface="Average"/>
              <a:sym typeface="Average"/>
            </a:endParaRPr>
          </a:p>
        </p:txBody>
      </p:sp>
      <p:sp>
        <p:nvSpPr>
          <p:cNvPr id="273" name="Shape 273"/>
          <p:cNvSpPr/>
          <p:nvPr/>
        </p:nvSpPr>
        <p:spPr>
          <a:xfrm>
            <a:off x="6261725" y="3715988"/>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35</a:t>
            </a:r>
            <a:endParaRPr sz="1800">
              <a:latin typeface="Average"/>
              <a:ea typeface="Average"/>
              <a:cs typeface="Average"/>
              <a:sym typeface="Average"/>
            </a:endParaRPr>
          </a:p>
        </p:txBody>
      </p:sp>
      <p:sp>
        <p:nvSpPr>
          <p:cNvPr id="274" name="Shape 274"/>
          <p:cNvSpPr/>
          <p:nvPr/>
        </p:nvSpPr>
        <p:spPr>
          <a:xfrm>
            <a:off x="7937575" y="3715988"/>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19</a:t>
            </a:r>
            <a:endParaRPr sz="1800">
              <a:latin typeface="Average"/>
              <a:ea typeface="Average"/>
              <a:cs typeface="Average"/>
              <a:sym typeface="Average"/>
            </a:endParaRPr>
          </a:p>
        </p:txBody>
      </p:sp>
      <p:cxnSp>
        <p:nvCxnSpPr>
          <p:cNvPr id="275" name="Shape 275"/>
          <p:cNvCxnSpPr>
            <a:stCxn id="259" idx="2"/>
            <a:endCxn id="273" idx="0"/>
          </p:cNvCxnSpPr>
          <p:nvPr/>
        </p:nvCxnSpPr>
        <p:spPr>
          <a:xfrm flipH="1">
            <a:off x="6548100" y="3091788"/>
            <a:ext cx="837900" cy="624300"/>
          </a:xfrm>
          <a:prstGeom prst="straightConnector1">
            <a:avLst/>
          </a:prstGeom>
          <a:noFill/>
          <a:ln cap="flat" cmpd="sng" w="28575">
            <a:solidFill>
              <a:srgbClr val="00FF00"/>
            </a:solidFill>
            <a:prstDash val="solid"/>
            <a:round/>
            <a:headEnd len="med" w="med" type="none"/>
            <a:tailEnd len="med" w="med" type="triangle"/>
          </a:ln>
        </p:spPr>
      </p:cxnSp>
      <p:cxnSp>
        <p:nvCxnSpPr>
          <p:cNvPr id="276" name="Shape 276"/>
          <p:cNvCxnSpPr>
            <a:stCxn id="259" idx="2"/>
            <a:endCxn id="272" idx="0"/>
          </p:cNvCxnSpPr>
          <p:nvPr/>
        </p:nvCxnSpPr>
        <p:spPr>
          <a:xfrm>
            <a:off x="7386000" y="3091788"/>
            <a:ext cx="0" cy="624300"/>
          </a:xfrm>
          <a:prstGeom prst="straightConnector1">
            <a:avLst/>
          </a:prstGeom>
          <a:noFill/>
          <a:ln cap="flat" cmpd="sng" w="28575">
            <a:solidFill>
              <a:srgbClr val="00FF00"/>
            </a:solidFill>
            <a:prstDash val="solid"/>
            <a:round/>
            <a:headEnd len="med" w="med" type="none"/>
            <a:tailEnd len="med" w="med" type="triangle"/>
          </a:ln>
        </p:spPr>
      </p:cxnSp>
      <p:cxnSp>
        <p:nvCxnSpPr>
          <p:cNvPr id="277" name="Shape 277"/>
          <p:cNvCxnSpPr>
            <a:stCxn id="259" idx="2"/>
            <a:endCxn id="274" idx="0"/>
          </p:cNvCxnSpPr>
          <p:nvPr/>
        </p:nvCxnSpPr>
        <p:spPr>
          <a:xfrm>
            <a:off x="7386000" y="3091788"/>
            <a:ext cx="837900" cy="624300"/>
          </a:xfrm>
          <a:prstGeom prst="straightConnector1">
            <a:avLst/>
          </a:prstGeom>
          <a:noFill/>
          <a:ln cap="flat" cmpd="sng" w="28575">
            <a:solidFill>
              <a:srgbClr val="00FF00"/>
            </a:solidFill>
            <a:prstDash val="solid"/>
            <a:round/>
            <a:headEnd len="med" w="med" type="none"/>
            <a:tailEnd len="med" w="med" type="triangle"/>
          </a:ln>
        </p:spPr>
      </p:cxnSp>
      <p:sp>
        <p:nvSpPr>
          <p:cNvPr id="254" name="Shape 254"/>
          <p:cNvSpPr/>
          <p:nvPr/>
        </p:nvSpPr>
        <p:spPr>
          <a:xfrm>
            <a:off x="4285650" y="1310663"/>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Average"/>
              <a:ea typeface="Average"/>
              <a:cs typeface="Average"/>
              <a:sym typeface="Average"/>
            </a:endParaRPr>
          </a:p>
        </p:txBody>
      </p:sp>
      <p:sp>
        <p:nvSpPr>
          <p:cNvPr id="257" name="Shape 257"/>
          <p:cNvSpPr/>
          <p:nvPr/>
        </p:nvSpPr>
        <p:spPr>
          <a:xfrm>
            <a:off x="4285650" y="2519088"/>
            <a:ext cx="572700" cy="572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Average"/>
              <a:ea typeface="Average"/>
              <a:cs typeface="Average"/>
              <a:sym typeface="Average"/>
            </a:endParaRPr>
          </a:p>
        </p:txBody>
      </p:sp>
      <p:sp>
        <p:nvSpPr>
          <p:cNvPr id="255" name="Shape 255"/>
          <p:cNvSpPr/>
          <p:nvPr/>
        </p:nvSpPr>
        <p:spPr>
          <a:xfrm>
            <a:off x="1471650" y="2519088"/>
            <a:ext cx="572700" cy="572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Average"/>
              <a:ea typeface="Average"/>
              <a:cs typeface="Average"/>
              <a:sym typeface="Average"/>
            </a:endParaRPr>
          </a:p>
        </p:txBody>
      </p:sp>
      <p:sp>
        <p:nvSpPr>
          <p:cNvPr id="259" name="Shape 259"/>
          <p:cNvSpPr/>
          <p:nvPr/>
        </p:nvSpPr>
        <p:spPr>
          <a:xfrm>
            <a:off x="7099650" y="2519088"/>
            <a:ext cx="572700" cy="572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Average"/>
              <a:ea typeface="Average"/>
              <a:cs typeface="Average"/>
              <a:sym typeface="Averag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Shape 2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Normal AI: minimax example</a:t>
            </a:r>
            <a:endParaRPr/>
          </a:p>
        </p:txBody>
      </p:sp>
      <p:cxnSp>
        <p:nvCxnSpPr>
          <p:cNvPr id="283" name="Shape 283"/>
          <p:cNvCxnSpPr>
            <a:stCxn id="284" idx="2"/>
            <a:endCxn id="285" idx="0"/>
          </p:cNvCxnSpPr>
          <p:nvPr/>
        </p:nvCxnSpPr>
        <p:spPr>
          <a:xfrm flipH="1">
            <a:off x="1758000" y="1883363"/>
            <a:ext cx="2814000" cy="635700"/>
          </a:xfrm>
          <a:prstGeom prst="straightConnector1">
            <a:avLst/>
          </a:prstGeom>
          <a:noFill/>
          <a:ln cap="flat" cmpd="sng" w="28575">
            <a:solidFill>
              <a:srgbClr val="FF0000"/>
            </a:solidFill>
            <a:prstDash val="solid"/>
            <a:round/>
            <a:headEnd len="med" w="med" type="none"/>
            <a:tailEnd len="med" w="med" type="triangle"/>
          </a:ln>
        </p:spPr>
      </p:cxnSp>
      <p:cxnSp>
        <p:nvCxnSpPr>
          <p:cNvPr id="286" name="Shape 286"/>
          <p:cNvCxnSpPr>
            <a:stCxn id="284" idx="2"/>
            <a:endCxn id="287" idx="0"/>
          </p:cNvCxnSpPr>
          <p:nvPr/>
        </p:nvCxnSpPr>
        <p:spPr>
          <a:xfrm>
            <a:off x="4572000" y="1883363"/>
            <a:ext cx="0" cy="635700"/>
          </a:xfrm>
          <a:prstGeom prst="straightConnector1">
            <a:avLst/>
          </a:prstGeom>
          <a:noFill/>
          <a:ln cap="flat" cmpd="sng" w="28575">
            <a:solidFill>
              <a:srgbClr val="FF0000"/>
            </a:solidFill>
            <a:prstDash val="solid"/>
            <a:round/>
            <a:headEnd len="med" w="med" type="none"/>
            <a:tailEnd len="med" w="med" type="triangle"/>
          </a:ln>
        </p:spPr>
      </p:cxnSp>
      <p:cxnSp>
        <p:nvCxnSpPr>
          <p:cNvPr id="288" name="Shape 288"/>
          <p:cNvCxnSpPr>
            <a:stCxn id="284" idx="2"/>
            <a:endCxn id="289" idx="0"/>
          </p:cNvCxnSpPr>
          <p:nvPr/>
        </p:nvCxnSpPr>
        <p:spPr>
          <a:xfrm>
            <a:off x="4572000" y="1883363"/>
            <a:ext cx="2814000" cy="635700"/>
          </a:xfrm>
          <a:prstGeom prst="straightConnector1">
            <a:avLst/>
          </a:prstGeom>
          <a:noFill/>
          <a:ln cap="flat" cmpd="sng" w="28575">
            <a:solidFill>
              <a:srgbClr val="FF0000"/>
            </a:solidFill>
            <a:prstDash val="solid"/>
            <a:round/>
            <a:headEnd len="med" w="med" type="none"/>
            <a:tailEnd len="med" w="med" type="triangle"/>
          </a:ln>
        </p:spPr>
      </p:cxnSp>
      <p:sp>
        <p:nvSpPr>
          <p:cNvPr id="290" name="Shape 290"/>
          <p:cNvSpPr/>
          <p:nvPr/>
        </p:nvSpPr>
        <p:spPr>
          <a:xfrm>
            <a:off x="1471650" y="3716163"/>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12</a:t>
            </a:r>
            <a:endParaRPr sz="1800">
              <a:latin typeface="Average"/>
              <a:ea typeface="Average"/>
              <a:cs typeface="Average"/>
              <a:sym typeface="Average"/>
            </a:endParaRPr>
          </a:p>
        </p:txBody>
      </p:sp>
      <p:sp>
        <p:nvSpPr>
          <p:cNvPr id="291" name="Shape 291"/>
          <p:cNvSpPr/>
          <p:nvPr/>
        </p:nvSpPr>
        <p:spPr>
          <a:xfrm>
            <a:off x="633725" y="3716163"/>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9</a:t>
            </a:r>
            <a:endParaRPr sz="1800">
              <a:latin typeface="Average"/>
              <a:ea typeface="Average"/>
              <a:cs typeface="Average"/>
              <a:sym typeface="Average"/>
            </a:endParaRPr>
          </a:p>
        </p:txBody>
      </p:sp>
      <p:sp>
        <p:nvSpPr>
          <p:cNvPr id="292" name="Shape 292"/>
          <p:cNvSpPr/>
          <p:nvPr/>
        </p:nvSpPr>
        <p:spPr>
          <a:xfrm>
            <a:off x="2309575" y="3716163"/>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10</a:t>
            </a:r>
            <a:endParaRPr sz="1800">
              <a:latin typeface="Average"/>
              <a:ea typeface="Average"/>
              <a:cs typeface="Average"/>
              <a:sym typeface="Average"/>
            </a:endParaRPr>
          </a:p>
        </p:txBody>
      </p:sp>
      <p:cxnSp>
        <p:nvCxnSpPr>
          <p:cNvPr id="293" name="Shape 293"/>
          <p:cNvCxnSpPr>
            <a:stCxn id="285" idx="2"/>
            <a:endCxn id="291" idx="0"/>
          </p:cNvCxnSpPr>
          <p:nvPr/>
        </p:nvCxnSpPr>
        <p:spPr>
          <a:xfrm flipH="1">
            <a:off x="920100" y="3091788"/>
            <a:ext cx="837900" cy="624300"/>
          </a:xfrm>
          <a:prstGeom prst="straightConnector1">
            <a:avLst/>
          </a:prstGeom>
          <a:noFill/>
          <a:ln cap="flat" cmpd="sng" w="28575">
            <a:solidFill>
              <a:srgbClr val="00FF00"/>
            </a:solidFill>
            <a:prstDash val="solid"/>
            <a:round/>
            <a:headEnd len="med" w="med" type="none"/>
            <a:tailEnd len="med" w="med" type="triangle"/>
          </a:ln>
        </p:spPr>
      </p:cxnSp>
      <p:cxnSp>
        <p:nvCxnSpPr>
          <p:cNvPr id="294" name="Shape 294"/>
          <p:cNvCxnSpPr>
            <a:stCxn id="285" idx="2"/>
            <a:endCxn id="290" idx="0"/>
          </p:cNvCxnSpPr>
          <p:nvPr/>
        </p:nvCxnSpPr>
        <p:spPr>
          <a:xfrm>
            <a:off x="1758000" y="3091788"/>
            <a:ext cx="0" cy="624300"/>
          </a:xfrm>
          <a:prstGeom prst="straightConnector1">
            <a:avLst/>
          </a:prstGeom>
          <a:noFill/>
          <a:ln cap="flat" cmpd="sng" w="28575">
            <a:solidFill>
              <a:srgbClr val="00FF00"/>
            </a:solidFill>
            <a:prstDash val="solid"/>
            <a:round/>
            <a:headEnd len="med" w="med" type="none"/>
            <a:tailEnd len="med" w="med" type="triangle"/>
          </a:ln>
        </p:spPr>
      </p:cxnSp>
      <p:cxnSp>
        <p:nvCxnSpPr>
          <p:cNvPr id="295" name="Shape 295"/>
          <p:cNvCxnSpPr>
            <a:stCxn id="285" idx="2"/>
            <a:endCxn id="292" idx="0"/>
          </p:cNvCxnSpPr>
          <p:nvPr/>
        </p:nvCxnSpPr>
        <p:spPr>
          <a:xfrm>
            <a:off x="1758000" y="3091788"/>
            <a:ext cx="837900" cy="624300"/>
          </a:xfrm>
          <a:prstGeom prst="straightConnector1">
            <a:avLst/>
          </a:prstGeom>
          <a:noFill/>
          <a:ln cap="flat" cmpd="sng" w="28575">
            <a:solidFill>
              <a:srgbClr val="00FF00"/>
            </a:solidFill>
            <a:prstDash val="solid"/>
            <a:round/>
            <a:headEnd len="med" w="med" type="none"/>
            <a:tailEnd len="med" w="med" type="triangle"/>
          </a:ln>
        </p:spPr>
      </p:cxnSp>
      <p:sp>
        <p:nvSpPr>
          <p:cNvPr id="296" name="Shape 296"/>
          <p:cNvSpPr/>
          <p:nvPr/>
        </p:nvSpPr>
        <p:spPr>
          <a:xfrm>
            <a:off x="4285650" y="3715988"/>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28</a:t>
            </a:r>
            <a:endParaRPr sz="1800">
              <a:latin typeface="Average"/>
              <a:ea typeface="Average"/>
              <a:cs typeface="Average"/>
              <a:sym typeface="Average"/>
            </a:endParaRPr>
          </a:p>
        </p:txBody>
      </p:sp>
      <p:sp>
        <p:nvSpPr>
          <p:cNvPr id="297" name="Shape 297"/>
          <p:cNvSpPr/>
          <p:nvPr/>
        </p:nvSpPr>
        <p:spPr>
          <a:xfrm>
            <a:off x="3447725" y="3715988"/>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26</a:t>
            </a:r>
            <a:endParaRPr sz="1800">
              <a:latin typeface="Average"/>
              <a:ea typeface="Average"/>
              <a:cs typeface="Average"/>
              <a:sym typeface="Average"/>
            </a:endParaRPr>
          </a:p>
        </p:txBody>
      </p:sp>
      <p:sp>
        <p:nvSpPr>
          <p:cNvPr id="298" name="Shape 298"/>
          <p:cNvSpPr/>
          <p:nvPr/>
        </p:nvSpPr>
        <p:spPr>
          <a:xfrm>
            <a:off x="5123575" y="3715988"/>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23</a:t>
            </a:r>
            <a:endParaRPr sz="1800">
              <a:latin typeface="Average"/>
              <a:ea typeface="Average"/>
              <a:cs typeface="Average"/>
              <a:sym typeface="Average"/>
            </a:endParaRPr>
          </a:p>
        </p:txBody>
      </p:sp>
      <p:cxnSp>
        <p:nvCxnSpPr>
          <p:cNvPr id="299" name="Shape 299"/>
          <p:cNvCxnSpPr>
            <a:stCxn id="287" idx="2"/>
            <a:endCxn id="297" idx="0"/>
          </p:cNvCxnSpPr>
          <p:nvPr/>
        </p:nvCxnSpPr>
        <p:spPr>
          <a:xfrm flipH="1">
            <a:off x="3734100" y="3091788"/>
            <a:ext cx="837900" cy="624300"/>
          </a:xfrm>
          <a:prstGeom prst="straightConnector1">
            <a:avLst/>
          </a:prstGeom>
          <a:noFill/>
          <a:ln cap="flat" cmpd="sng" w="28575">
            <a:solidFill>
              <a:srgbClr val="00FF00"/>
            </a:solidFill>
            <a:prstDash val="solid"/>
            <a:round/>
            <a:headEnd len="med" w="med" type="none"/>
            <a:tailEnd len="med" w="med" type="triangle"/>
          </a:ln>
        </p:spPr>
      </p:cxnSp>
      <p:cxnSp>
        <p:nvCxnSpPr>
          <p:cNvPr id="300" name="Shape 300"/>
          <p:cNvCxnSpPr>
            <a:stCxn id="287" idx="2"/>
            <a:endCxn id="296" idx="0"/>
          </p:cNvCxnSpPr>
          <p:nvPr/>
        </p:nvCxnSpPr>
        <p:spPr>
          <a:xfrm>
            <a:off x="4572000" y="3091788"/>
            <a:ext cx="0" cy="624300"/>
          </a:xfrm>
          <a:prstGeom prst="straightConnector1">
            <a:avLst/>
          </a:prstGeom>
          <a:noFill/>
          <a:ln cap="flat" cmpd="sng" w="28575">
            <a:solidFill>
              <a:srgbClr val="00FF00"/>
            </a:solidFill>
            <a:prstDash val="solid"/>
            <a:round/>
            <a:headEnd len="med" w="med" type="none"/>
            <a:tailEnd len="med" w="med" type="triangle"/>
          </a:ln>
        </p:spPr>
      </p:cxnSp>
      <p:cxnSp>
        <p:nvCxnSpPr>
          <p:cNvPr id="301" name="Shape 301"/>
          <p:cNvCxnSpPr>
            <a:stCxn id="287" idx="2"/>
            <a:endCxn id="298" idx="0"/>
          </p:cNvCxnSpPr>
          <p:nvPr/>
        </p:nvCxnSpPr>
        <p:spPr>
          <a:xfrm>
            <a:off x="4572000" y="3091788"/>
            <a:ext cx="837900" cy="624300"/>
          </a:xfrm>
          <a:prstGeom prst="straightConnector1">
            <a:avLst/>
          </a:prstGeom>
          <a:noFill/>
          <a:ln cap="flat" cmpd="sng" w="28575">
            <a:solidFill>
              <a:srgbClr val="00FF00"/>
            </a:solidFill>
            <a:prstDash val="solid"/>
            <a:round/>
            <a:headEnd len="med" w="med" type="none"/>
            <a:tailEnd len="med" w="med" type="triangle"/>
          </a:ln>
        </p:spPr>
      </p:cxnSp>
      <p:sp>
        <p:nvSpPr>
          <p:cNvPr id="302" name="Shape 302"/>
          <p:cNvSpPr/>
          <p:nvPr/>
        </p:nvSpPr>
        <p:spPr>
          <a:xfrm>
            <a:off x="7099650" y="3715988"/>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22</a:t>
            </a:r>
            <a:endParaRPr sz="1800">
              <a:latin typeface="Average"/>
              <a:ea typeface="Average"/>
              <a:cs typeface="Average"/>
              <a:sym typeface="Average"/>
            </a:endParaRPr>
          </a:p>
        </p:txBody>
      </p:sp>
      <p:sp>
        <p:nvSpPr>
          <p:cNvPr id="303" name="Shape 303"/>
          <p:cNvSpPr/>
          <p:nvPr/>
        </p:nvSpPr>
        <p:spPr>
          <a:xfrm>
            <a:off x="6261725" y="3715988"/>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35</a:t>
            </a:r>
            <a:endParaRPr sz="1800">
              <a:latin typeface="Average"/>
              <a:ea typeface="Average"/>
              <a:cs typeface="Average"/>
              <a:sym typeface="Average"/>
            </a:endParaRPr>
          </a:p>
        </p:txBody>
      </p:sp>
      <p:sp>
        <p:nvSpPr>
          <p:cNvPr id="304" name="Shape 304"/>
          <p:cNvSpPr/>
          <p:nvPr/>
        </p:nvSpPr>
        <p:spPr>
          <a:xfrm>
            <a:off x="7937575" y="3715988"/>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19</a:t>
            </a:r>
            <a:endParaRPr sz="1800">
              <a:latin typeface="Average"/>
              <a:ea typeface="Average"/>
              <a:cs typeface="Average"/>
              <a:sym typeface="Average"/>
            </a:endParaRPr>
          </a:p>
        </p:txBody>
      </p:sp>
      <p:cxnSp>
        <p:nvCxnSpPr>
          <p:cNvPr id="305" name="Shape 305"/>
          <p:cNvCxnSpPr>
            <a:stCxn id="289" idx="2"/>
            <a:endCxn id="303" idx="0"/>
          </p:cNvCxnSpPr>
          <p:nvPr/>
        </p:nvCxnSpPr>
        <p:spPr>
          <a:xfrm flipH="1">
            <a:off x="6548100" y="3091788"/>
            <a:ext cx="837900" cy="624300"/>
          </a:xfrm>
          <a:prstGeom prst="straightConnector1">
            <a:avLst/>
          </a:prstGeom>
          <a:noFill/>
          <a:ln cap="flat" cmpd="sng" w="28575">
            <a:solidFill>
              <a:srgbClr val="00FF00"/>
            </a:solidFill>
            <a:prstDash val="solid"/>
            <a:round/>
            <a:headEnd len="med" w="med" type="none"/>
            <a:tailEnd len="med" w="med" type="triangle"/>
          </a:ln>
        </p:spPr>
      </p:cxnSp>
      <p:cxnSp>
        <p:nvCxnSpPr>
          <p:cNvPr id="306" name="Shape 306"/>
          <p:cNvCxnSpPr>
            <a:stCxn id="289" idx="2"/>
            <a:endCxn id="302" idx="0"/>
          </p:cNvCxnSpPr>
          <p:nvPr/>
        </p:nvCxnSpPr>
        <p:spPr>
          <a:xfrm>
            <a:off x="7386000" y="3091788"/>
            <a:ext cx="0" cy="624300"/>
          </a:xfrm>
          <a:prstGeom prst="straightConnector1">
            <a:avLst/>
          </a:prstGeom>
          <a:noFill/>
          <a:ln cap="flat" cmpd="sng" w="28575">
            <a:solidFill>
              <a:srgbClr val="00FF00"/>
            </a:solidFill>
            <a:prstDash val="solid"/>
            <a:round/>
            <a:headEnd len="med" w="med" type="none"/>
            <a:tailEnd len="med" w="med" type="triangle"/>
          </a:ln>
        </p:spPr>
      </p:cxnSp>
      <p:cxnSp>
        <p:nvCxnSpPr>
          <p:cNvPr id="307" name="Shape 307"/>
          <p:cNvCxnSpPr>
            <a:stCxn id="289" idx="2"/>
            <a:endCxn id="304" idx="0"/>
          </p:cNvCxnSpPr>
          <p:nvPr/>
        </p:nvCxnSpPr>
        <p:spPr>
          <a:xfrm>
            <a:off x="7386000" y="3091788"/>
            <a:ext cx="837900" cy="624300"/>
          </a:xfrm>
          <a:prstGeom prst="straightConnector1">
            <a:avLst/>
          </a:prstGeom>
          <a:noFill/>
          <a:ln cap="flat" cmpd="sng" w="28575">
            <a:solidFill>
              <a:srgbClr val="00FF00"/>
            </a:solidFill>
            <a:prstDash val="solid"/>
            <a:round/>
            <a:headEnd len="med" w="med" type="none"/>
            <a:tailEnd len="med" w="med" type="triangle"/>
          </a:ln>
        </p:spPr>
      </p:cxnSp>
      <p:sp>
        <p:nvSpPr>
          <p:cNvPr id="308" name="Shape 308"/>
          <p:cNvSpPr txBox="1"/>
          <p:nvPr/>
        </p:nvSpPr>
        <p:spPr>
          <a:xfrm>
            <a:off x="8091150" y="1941425"/>
            <a:ext cx="663300" cy="3531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 sz="1800">
                <a:solidFill>
                  <a:schemeClr val="accent3"/>
                </a:solidFill>
                <a:latin typeface="Average"/>
                <a:ea typeface="Average"/>
                <a:cs typeface="Average"/>
                <a:sym typeface="Average"/>
              </a:rPr>
              <a:t>max</a:t>
            </a:r>
            <a:endParaRPr sz="1800">
              <a:solidFill>
                <a:schemeClr val="accent3"/>
              </a:solidFill>
              <a:latin typeface="Average"/>
              <a:ea typeface="Average"/>
              <a:cs typeface="Average"/>
              <a:sym typeface="Average"/>
            </a:endParaRPr>
          </a:p>
        </p:txBody>
      </p:sp>
      <p:sp>
        <p:nvSpPr>
          <p:cNvPr id="309" name="Shape 309"/>
          <p:cNvSpPr txBox="1"/>
          <p:nvPr/>
        </p:nvSpPr>
        <p:spPr>
          <a:xfrm>
            <a:off x="8091150" y="3091800"/>
            <a:ext cx="663300" cy="3531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 sz="1800">
                <a:solidFill>
                  <a:schemeClr val="accent3"/>
                </a:solidFill>
                <a:latin typeface="Average"/>
                <a:ea typeface="Average"/>
                <a:cs typeface="Average"/>
                <a:sym typeface="Average"/>
              </a:rPr>
              <a:t>min</a:t>
            </a:r>
            <a:endParaRPr sz="1800">
              <a:solidFill>
                <a:schemeClr val="accent3"/>
              </a:solidFill>
              <a:latin typeface="Average"/>
              <a:ea typeface="Average"/>
              <a:cs typeface="Average"/>
              <a:sym typeface="Average"/>
            </a:endParaRPr>
          </a:p>
        </p:txBody>
      </p:sp>
      <p:sp>
        <p:nvSpPr>
          <p:cNvPr id="284" name="Shape 284"/>
          <p:cNvSpPr/>
          <p:nvPr/>
        </p:nvSpPr>
        <p:spPr>
          <a:xfrm>
            <a:off x="4285650" y="1310663"/>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Average"/>
              <a:ea typeface="Average"/>
              <a:cs typeface="Average"/>
              <a:sym typeface="Average"/>
            </a:endParaRPr>
          </a:p>
        </p:txBody>
      </p:sp>
      <p:sp>
        <p:nvSpPr>
          <p:cNvPr id="287" name="Shape 287"/>
          <p:cNvSpPr/>
          <p:nvPr/>
        </p:nvSpPr>
        <p:spPr>
          <a:xfrm>
            <a:off x="4285650" y="2519088"/>
            <a:ext cx="572700" cy="572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Average"/>
              <a:ea typeface="Average"/>
              <a:cs typeface="Average"/>
              <a:sym typeface="Average"/>
            </a:endParaRPr>
          </a:p>
        </p:txBody>
      </p:sp>
      <p:sp>
        <p:nvSpPr>
          <p:cNvPr id="285" name="Shape 285"/>
          <p:cNvSpPr/>
          <p:nvPr/>
        </p:nvSpPr>
        <p:spPr>
          <a:xfrm>
            <a:off x="1471650" y="2519088"/>
            <a:ext cx="572700" cy="572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Average"/>
              <a:ea typeface="Average"/>
              <a:cs typeface="Average"/>
              <a:sym typeface="Average"/>
            </a:endParaRPr>
          </a:p>
        </p:txBody>
      </p:sp>
      <p:sp>
        <p:nvSpPr>
          <p:cNvPr id="289" name="Shape 289"/>
          <p:cNvSpPr/>
          <p:nvPr/>
        </p:nvSpPr>
        <p:spPr>
          <a:xfrm>
            <a:off x="7099650" y="2519088"/>
            <a:ext cx="572700" cy="572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Average"/>
              <a:ea typeface="Average"/>
              <a:cs typeface="Average"/>
              <a:sym typeface="Averag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Shape 3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Normal AI: minimax example</a:t>
            </a:r>
            <a:endParaRPr/>
          </a:p>
        </p:txBody>
      </p:sp>
      <p:cxnSp>
        <p:nvCxnSpPr>
          <p:cNvPr id="315" name="Shape 315"/>
          <p:cNvCxnSpPr>
            <a:stCxn id="316" idx="2"/>
            <a:endCxn id="317" idx="0"/>
          </p:cNvCxnSpPr>
          <p:nvPr/>
        </p:nvCxnSpPr>
        <p:spPr>
          <a:xfrm flipH="1">
            <a:off x="1758000" y="1883363"/>
            <a:ext cx="2814000" cy="635700"/>
          </a:xfrm>
          <a:prstGeom prst="straightConnector1">
            <a:avLst/>
          </a:prstGeom>
          <a:noFill/>
          <a:ln cap="flat" cmpd="sng" w="28575">
            <a:solidFill>
              <a:srgbClr val="FF0000"/>
            </a:solidFill>
            <a:prstDash val="solid"/>
            <a:round/>
            <a:headEnd len="med" w="med" type="none"/>
            <a:tailEnd len="med" w="med" type="triangle"/>
          </a:ln>
        </p:spPr>
      </p:cxnSp>
      <p:cxnSp>
        <p:nvCxnSpPr>
          <p:cNvPr id="318" name="Shape 318"/>
          <p:cNvCxnSpPr>
            <a:stCxn id="316" idx="2"/>
            <a:endCxn id="319" idx="0"/>
          </p:cNvCxnSpPr>
          <p:nvPr/>
        </p:nvCxnSpPr>
        <p:spPr>
          <a:xfrm>
            <a:off x="4572000" y="1883363"/>
            <a:ext cx="0" cy="635700"/>
          </a:xfrm>
          <a:prstGeom prst="straightConnector1">
            <a:avLst/>
          </a:prstGeom>
          <a:noFill/>
          <a:ln cap="flat" cmpd="sng" w="28575">
            <a:solidFill>
              <a:srgbClr val="FF0000"/>
            </a:solidFill>
            <a:prstDash val="solid"/>
            <a:round/>
            <a:headEnd len="med" w="med" type="none"/>
            <a:tailEnd len="med" w="med" type="triangle"/>
          </a:ln>
        </p:spPr>
      </p:cxnSp>
      <p:cxnSp>
        <p:nvCxnSpPr>
          <p:cNvPr id="320" name="Shape 320"/>
          <p:cNvCxnSpPr>
            <a:stCxn id="316" idx="2"/>
            <a:endCxn id="321" idx="0"/>
          </p:cNvCxnSpPr>
          <p:nvPr/>
        </p:nvCxnSpPr>
        <p:spPr>
          <a:xfrm>
            <a:off x="4572000" y="1883363"/>
            <a:ext cx="2814000" cy="635700"/>
          </a:xfrm>
          <a:prstGeom prst="straightConnector1">
            <a:avLst/>
          </a:prstGeom>
          <a:noFill/>
          <a:ln cap="flat" cmpd="sng" w="28575">
            <a:solidFill>
              <a:srgbClr val="FF0000"/>
            </a:solidFill>
            <a:prstDash val="solid"/>
            <a:round/>
            <a:headEnd len="med" w="med" type="none"/>
            <a:tailEnd len="med" w="med" type="triangle"/>
          </a:ln>
        </p:spPr>
      </p:cxnSp>
      <p:sp>
        <p:nvSpPr>
          <p:cNvPr id="322" name="Shape 322"/>
          <p:cNvSpPr/>
          <p:nvPr/>
        </p:nvSpPr>
        <p:spPr>
          <a:xfrm>
            <a:off x="1471650" y="3716163"/>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12</a:t>
            </a:r>
            <a:endParaRPr sz="1800">
              <a:latin typeface="Average"/>
              <a:ea typeface="Average"/>
              <a:cs typeface="Average"/>
              <a:sym typeface="Average"/>
            </a:endParaRPr>
          </a:p>
        </p:txBody>
      </p:sp>
      <p:sp>
        <p:nvSpPr>
          <p:cNvPr id="323" name="Shape 323"/>
          <p:cNvSpPr/>
          <p:nvPr/>
        </p:nvSpPr>
        <p:spPr>
          <a:xfrm>
            <a:off x="633725" y="3716163"/>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9</a:t>
            </a:r>
            <a:endParaRPr sz="1800">
              <a:latin typeface="Average"/>
              <a:ea typeface="Average"/>
              <a:cs typeface="Average"/>
              <a:sym typeface="Average"/>
            </a:endParaRPr>
          </a:p>
        </p:txBody>
      </p:sp>
      <p:sp>
        <p:nvSpPr>
          <p:cNvPr id="324" name="Shape 324"/>
          <p:cNvSpPr/>
          <p:nvPr/>
        </p:nvSpPr>
        <p:spPr>
          <a:xfrm>
            <a:off x="2309575" y="3716163"/>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10</a:t>
            </a:r>
            <a:endParaRPr sz="1800">
              <a:latin typeface="Average"/>
              <a:ea typeface="Average"/>
              <a:cs typeface="Average"/>
              <a:sym typeface="Average"/>
            </a:endParaRPr>
          </a:p>
        </p:txBody>
      </p:sp>
      <p:cxnSp>
        <p:nvCxnSpPr>
          <p:cNvPr id="325" name="Shape 325"/>
          <p:cNvCxnSpPr>
            <a:stCxn id="317" idx="2"/>
            <a:endCxn id="323" idx="0"/>
          </p:cNvCxnSpPr>
          <p:nvPr/>
        </p:nvCxnSpPr>
        <p:spPr>
          <a:xfrm flipH="1">
            <a:off x="920100" y="3091788"/>
            <a:ext cx="837900" cy="624300"/>
          </a:xfrm>
          <a:prstGeom prst="straightConnector1">
            <a:avLst/>
          </a:prstGeom>
          <a:noFill/>
          <a:ln cap="flat" cmpd="sng" w="28575">
            <a:solidFill>
              <a:srgbClr val="00FF00"/>
            </a:solidFill>
            <a:prstDash val="solid"/>
            <a:round/>
            <a:headEnd len="med" w="med" type="none"/>
            <a:tailEnd len="med" w="med" type="triangle"/>
          </a:ln>
        </p:spPr>
      </p:cxnSp>
      <p:cxnSp>
        <p:nvCxnSpPr>
          <p:cNvPr id="326" name="Shape 326"/>
          <p:cNvCxnSpPr>
            <a:stCxn id="317" idx="2"/>
            <a:endCxn id="322" idx="0"/>
          </p:cNvCxnSpPr>
          <p:nvPr/>
        </p:nvCxnSpPr>
        <p:spPr>
          <a:xfrm>
            <a:off x="1758000" y="3091788"/>
            <a:ext cx="0" cy="624300"/>
          </a:xfrm>
          <a:prstGeom prst="straightConnector1">
            <a:avLst/>
          </a:prstGeom>
          <a:noFill/>
          <a:ln cap="flat" cmpd="sng" w="28575">
            <a:solidFill>
              <a:srgbClr val="274E13"/>
            </a:solidFill>
            <a:prstDash val="solid"/>
            <a:round/>
            <a:headEnd len="med" w="med" type="none"/>
            <a:tailEnd len="med" w="med" type="triangle"/>
          </a:ln>
        </p:spPr>
      </p:cxnSp>
      <p:cxnSp>
        <p:nvCxnSpPr>
          <p:cNvPr id="327" name="Shape 327"/>
          <p:cNvCxnSpPr>
            <a:stCxn id="317" idx="2"/>
            <a:endCxn id="324" idx="0"/>
          </p:cNvCxnSpPr>
          <p:nvPr/>
        </p:nvCxnSpPr>
        <p:spPr>
          <a:xfrm>
            <a:off x="1758000" y="3091788"/>
            <a:ext cx="837900" cy="624300"/>
          </a:xfrm>
          <a:prstGeom prst="straightConnector1">
            <a:avLst/>
          </a:prstGeom>
          <a:noFill/>
          <a:ln cap="flat" cmpd="sng" w="28575">
            <a:solidFill>
              <a:srgbClr val="274E13"/>
            </a:solidFill>
            <a:prstDash val="solid"/>
            <a:round/>
            <a:headEnd len="med" w="med" type="none"/>
            <a:tailEnd len="med" w="med" type="triangle"/>
          </a:ln>
        </p:spPr>
      </p:cxnSp>
      <p:sp>
        <p:nvSpPr>
          <p:cNvPr id="328" name="Shape 328"/>
          <p:cNvSpPr/>
          <p:nvPr/>
        </p:nvSpPr>
        <p:spPr>
          <a:xfrm>
            <a:off x="4285650" y="3715988"/>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28</a:t>
            </a:r>
            <a:endParaRPr sz="1800">
              <a:latin typeface="Average"/>
              <a:ea typeface="Average"/>
              <a:cs typeface="Average"/>
              <a:sym typeface="Average"/>
            </a:endParaRPr>
          </a:p>
        </p:txBody>
      </p:sp>
      <p:sp>
        <p:nvSpPr>
          <p:cNvPr id="329" name="Shape 329"/>
          <p:cNvSpPr/>
          <p:nvPr/>
        </p:nvSpPr>
        <p:spPr>
          <a:xfrm>
            <a:off x="3447725" y="3715988"/>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26</a:t>
            </a:r>
            <a:endParaRPr sz="1800">
              <a:latin typeface="Average"/>
              <a:ea typeface="Average"/>
              <a:cs typeface="Average"/>
              <a:sym typeface="Average"/>
            </a:endParaRPr>
          </a:p>
        </p:txBody>
      </p:sp>
      <p:sp>
        <p:nvSpPr>
          <p:cNvPr id="330" name="Shape 330"/>
          <p:cNvSpPr/>
          <p:nvPr/>
        </p:nvSpPr>
        <p:spPr>
          <a:xfrm>
            <a:off x="5123575" y="3715988"/>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23</a:t>
            </a:r>
            <a:endParaRPr sz="1800">
              <a:latin typeface="Average"/>
              <a:ea typeface="Average"/>
              <a:cs typeface="Average"/>
              <a:sym typeface="Average"/>
            </a:endParaRPr>
          </a:p>
        </p:txBody>
      </p:sp>
      <p:cxnSp>
        <p:nvCxnSpPr>
          <p:cNvPr id="331" name="Shape 331"/>
          <p:cNvCxnSpPr>
            <a:stCxn id="319" idx="2"/>
            <a:endCxn id="329" idx="0"/>
          </p:cNvCxnSpPr>
          <p:nvPr/>
        </p:nvCxnSpPr>
        <p:spPr>
          <a:xfrm flipH="1">
            <a:off x="3734100" y="3091788"/>
            <a:ext cx="837900" cy="624300"/>
          </a:xfrm>
          <a:prstGeom prst="straightConnector1">
            <a:avLst/>
          </a:prstGeom>
          <a:noFill/>
          <a:ln cap="flat" cmpd="sng" w="28575">
            <a:solidFill>
              <a:srgbClr val="00FF00"/>
            </a:solidFill>
            <a:prstDash val="solid"/>
            <a:round/>
            <a:headEnd len="med" w="med" type="none"/>
            <a:tailEnd len="med" w="med" type="triangle"/>
          </a:ln>
        </p:spPr>
      </p:cxnSp>
      <p:cxnSp>
        <p:nvCxnSpPr>
          <p:cNvPr id="332" name="Shape 332"/>
          <p:cNvCxnSpPr>
            <a:stCxn id="319" idx="2"/>
            <a:endCxn id="328" idx="0"/>
          </p:cNvCxnSpPr>
          <p:nvPr/>
        </p:nvCxnSpPr>
        <p:spPr>
          <a:xfrm>
            <a:off x="4572000" y="3091788"/>
            <a:ext cx="0" cy="624300"/>
          </a:xfrm>
          <a:prstGeom prst="straightConnector1">
            <a:avLst/>
          </a:prstGeom>
          <a:noFill/>
          <a:ln cap="flat" cmpd="sng" w="28575">
            <a:solidFill>
              <a:srgbClr val="00FF00"/>
            </a:solidFill>
            <a:prstDash val="solid"/>
            <a:round/>
            <a:headEnd len="med" w="med" type="none"/>
            <a:tailEnd len="med" w="med" type="triangle"/>
          </a:ln>
        </p:spPr>
      </p:cxnSp>
      <p:cxnSp>
        <p:nvCxnSpPr>
          <p:cNvPr id="333" name="Shape 333"/>
          <p:cNvCxnSpPr>
            <a:stCxn id="319" idx="2"/>
            <a:endCxn id="330" idx="0"/>
          </p:cNvCxnSpPr>
          <p:nvPr/>
        </p:nvCxnSpPr>
        <p:spPr>
          <a:xfrm>
            <a:off x="4572000" y="3091788"/>
            <a:ext cx="837900" cy="624300"/>
          </a:xfrm>
          <a:prstGeom prst="straightConnector1">
            <a:avLst/>
          </a:prstGeom>
          <a:noFill/>
          <a:ln cap="flat" cmpd="sng" w="28575">
            <a:solidFill>
              <a:srgbClr val="00FF00"/>
            </a:solidFill>
            <a:prstDash val="solid"/>
            <a:round/>
            <a:headEnd len="med" w="med" type="none"/>
            <a:tailEnd len="med" w="med" type="triangle"/>
          </a:ln>
        </p:spPr>
      </p:cxnSp>
      <p:sp>
        <p:nvSpPr>
          <p:cNvPr id="334" name="Shape 334"/>
          <p:cNvSpPr/>
          <p:nvPr/>
        </p:nvSpPr>
        <p:spPr>
          <a:xfrm>
            <a:off x="7099650" y="3715988"/>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22</a:t>
            </a:r>
            <a:endParaRPr sz="1800">
              <a:latin typeface="Average"/>
              <a:ea typeface="Average"/>
              <a:cs typeface="Average"/>
              <a:sym typeface="Average"/>
            </a:endParaRPr>
          </a:p>
        </p:txBody>
      </p:sp>
      <p:sp>
        <p:nvSpPr>
          <p:cNvPr id="335" name="Shape 335"/>
          <p:cNvSpPr/>
          <p:nvPr/>
        </p:nvSpPr>
        <p:spPr>
          <a:xfrm>
            <a:off x="6261725" y="3715988"/>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35</a:t>
            </a:r>
            <a:endParaRPr sz="1800">
              <a:latin typeface="Average"/>
              <a:ea typeface="Average"/>
              <a:cs typeface="Average"/>
              <a:sym typeface="Average"/>
            </a:endParaRPr>
          </a:p>
        </p:txBody>
      </p:sp>
      <p:sp>
        <p:nvSpPr>
          <p:cNvPr id="336" name="Shape 336"/>
          <p:cNvSpPr/>
          <p:nvPr/>
        </p:nvSpPr>
        <p:spPr>
          <a:xfrm>
            <a:off x="7937575" y="3715988"/>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19</a:t>
            </a:r>
            <a:endParaRPr sz="1800">
              <a:latin typeface="Average"/>
              <a:ea typeface="Average"/>
              <a:cs typeface="Average"/>
              <a:sym typeface="Average"/>
            </a:endParaRPr>
          </a:p>
        </p:txBody>
      </p:sp>
      <p:cxnSp>
        <p:nvCxnSpPr>
          <p:cNvPr id="337" name="Shape 337"/>
          <p:cNvCxnSpPr>
            <a:stCxn id="321" idx="2"/>
            <a:endCxn id="335" idx="0"/>
          </p:cNvCxnSpPr>
          <p:nvPr/>
        </p:nvCxnSpPr>
        <p:spPr>
          <a:xfrm flipH="1">
            <a:off x="6548100" y="3091788"/>
            <a:ext cx="837900" cy="624300"/>
          </a:xfrm>
          <a:prstGeom prst="straightConnector1">
            <a:avLst/>
          </a:prstGeom>
          <a:noFill/>
          <a:ln cap="flat" cmpd="sng" w="28575">
            <a:solidFill>
              <a:srgbClr val="00FF00"/>
            </a:solidFill>
            <a:prstDash val="solid"/>
            <a:round/>
            <a:headEnd len="med" w="med" type="none"/>
            <a:tailEnd len="med" w="med" type="triangle"/>
          </a:ln>
        </p:spPr>
      </p:cxnSp>
      <p:cxnSp>
        <p:nvCxnSpPr>
          <p:cNvPr id="338" name="Shape 338"/>
          <p:cNvCxnSpPr>
            <a:stCxn id="321" idx="2"/>
            <a:endCxn id="334" idx="0"/>
          </p:cNvCxnSpPr>
          <p:nvPr/>
        </p:nvCxnSpPr>
        <p:spPr>
          <a:xfrm>
            <a:off x="7386000" y="3091788"/>
            <a:ext cx="0" cy="624300"/>
          </a:xfrm>
          <a:prstGeom prst="straightConnector1">
            <a:avLst/>
          </a:prstGeom>
          <a:noFill/>
          <a:ln cap="flat" cmpd="sng" w="28575">
            <a:solidFill>
              <a:srgbClr val="00FF00"/>
            </a:solidFill>
            <a:prstDash val="solid"/>
            <a:round/>
            <a:headEnd len="med" w="med" type="none"/>
            <a:tailEnd len="med" w="med" type="triangle"/>
          </a:ln>
        </p:spPr>
      </p:cxnSp>
      <p:cxnSp>
        <p:nvCxnSpPr>
          <p:cNvPr id="339" name="Shape 339"/>
          <p:cNvCxnSpPr>
            <a:stCxn id="321" idx="2"/>
            <a:endCxn id="336" idx="0"/>
          </p:cNvCxnSpPr>
          <p:nvPr/>
        </p:nvCxnSpPr>
        <p:spPr>
          <a:xfrm>
            <a:off x="7386000" y="3091788"/>
            <a:ext cx="837900" cy="624300"/>
          </a:xfrm>
          <a:prstGeom prst="straightConnector1">
            <a:avLst/>
          </a:prstGeom>
          <a:noFill/>
          <a:ln cap="flat" cmpd="sng" w="28575">
            <a:solidFill>
              <a:srgbClr val="00FF00"/>
            </a:solidFill>
            <a:prstDash val="solid"/>
            <a:round/>
            <a:headEnd len="med" w="med" type="none"/>
            <a:tailEnd len="med" w="med" type="triangle"/>
          </a:ln>
        </p:spPr>
      </p:cxnSp>
      <p:sp>
        <p:nvSpPr>
          <p:cNvPr id="340" name="Shape 340"/>
          <p:cNvSpPr txBox="1"/>
          <p:nvPr/>
        </p:nvSpPr>
        <p:spPr>
          <a:xfrm>
            <a:off x="8091150" y="1941425"/>
            <a:ext cx="663300" cy="3531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 sz="1800">
                <a:solidFill>
                  <a:schemeClr val="accent3"/>
                </a:solidFill>
                <a:latin typeface="Average"/>
                <a:ea typeface="Average"/>
                <a:cs typeface="Average"/>
                <a:sym typeface="Average"/>
              </a:rPr>
              <a:t>max</a:t>
            </a:r>
            <a:endParaRPr sz="1800">
              <a:solidFill>
                <a:schemeClr val="accent3"/>
              </a:solidFill>
              <a:latin typeface="Average"/>
              <a:ea typeface="Average"/>
              <a:cs typeface="Average"/>
              <a:sym typeface="Average"/>
            </a:endParaRPr>
          </a:p>
        </p:txBody>
      </p:sp>
      <p:sp>
        <p:nvSpPr>
          <p:cNvPr id="341" name="Shape 341"/>
          <p:cNvSpPr txBox="1"/>
          <p:nvPr/>
        </p:nvSpPr>
        <p:spPr>
          <a:xfrm>
            <a:off x="8091150" y="3091800"/>
            <a:ext cx="663300" cy="3531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 sz="1800">
                <a:solidFill>
                  <a:schemeClr val="accent3"/>
                </a:solidFill>
                <a:latin typeface="Average"/>
                <a:ea typeface="Average"/>
                <a:cs typeface="Average"/>
                <a:sym typeface="Average"/>
              </a:rPr>
              <a:t>min</a:t>
            </a:r>
            <a:endParaRPr sz="1800">
              <a:solidFill>
                <a:schemeClr val="accent3"/>
              </a:solidFill>
              <a:latin typeface="Average"/>
              <a:ea typeface="Average"/>
              <a:cs typeface="Average"/>
              <a:sym typeface="Average"/>
            </a:endParaRPr>
          </a:p>
        </p:txBody>
      </p:sp>
      <p:sp>
        <p:nvSpPr>
          <p:cNvPr id="316" name="Shape 316"/>
          <p:cNvSpPr/>
          <p:nvPr/>
        </p:nvSpPr>
        <p:spPr>
          <a:xfrm>
            <a:off x="4285650" y="1310663"/>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Average"/>
              <a:ea typeface="Average"/>
              <a:cs typeface="Average"/>
              <a:sym typeface="Average"/>
            </a:endParaRPr>
          </a:p>
        </p:txBody>
      </p:sp>
      <p:sp>
        <p:nvSpPr>
          <p:cNvPr id="319" name="Shape 319"/>
          <p:cNvSpPr/>
          <p:nvPr/>
        </p:nvSpPr>
        <p:spPr>
          <a:xfrm>
            <a:off x="4285650" y="2519088"/>
            <a:ext cx="572700" cy="572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Average"/>
              <a:ea typeface="Average"/>
              <a:cs typeface="Average"/>
              <a:sym typeface="Average"/>
            </a:endParaRPr>
          </a:p>
        </p:txBody>
      </p:sp>
      <p:sp>
        <p:nvSpPr>
          <p:cNvPr id="317" name="Shape 317"/>
          <p:cNvSpPr/>
          <p:nvPr/>
        </p:nvSpPr>
        <p:spPr>
          <a:xfrm>
            <a:off x="1471650" y="2519088"/>
            <a:ext cx="572700" cy="572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9</a:t>
            </a:r>
            <a:endParaRPr sz="1800">
              <a:latin typeface="Average"/>
              <a:ea typeface="Average"/>
              <a:cs typeface="Average"/>
              <a:sym typeface="Average"/>
            </a:endParaRPr>
          </a:p>
        </p:txBody>
      </p:sp>
      <p:sp>
        <p:nvSpPr>
          <p:cNvPr id="321" name="Shape 321"/>
          <p:cNvSpPr/>
          <p:nvPr/>
        </p:nvSpPr>
        <p:spPr>
          <a:xfrm>
            <a:off x="7099650" y="2519088"/>
            <a:ext cx="572700" cy="572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Average"/>
              <a:ea typeface="Average"/>
              <a:cs typeface="Average"/>
              <a:sym typeface="Averag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Shape 3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Normal AI: minimax example</a:t>
            </a:r>
            <a:endParaRPr/>
          </a:p>
        </p:txBody>
      </p:sp>
      <p:cxnSp>
        <p:nvCxnSpPr>
          <p:cNvPr id="347" name="Shape 347"/>
          <p:cNvCxnSpPr>
            <a:stCxn id="348" idx="2"/>
            <a:endCxn id="349" idx="0"/>
          </p:cNvCxnSpPr>
          <p:nvPr/>
        </p:nvCxnSpPr>
        <p:spPr>
          <a:xfrm flipH="1">
            <a:off x="1758000" y="1883363"/>
            <a:ext cx="2814000" cy="635700"/>
          </a:xfrm>
          <a:prstGeom prst="straightConnector1">
            <a:avLst/>
          </a:prstGeom>
          <a:noFill/>
          <a:ln cap="flat" cmpd="sng" w="28575">
            <a:solidFill>
              <a:srgbClr val="FF0000"/>
            </a:solidFill>
            <a:prstDash val="solid"/>
            <a:round/>
            <a:headEnd len="med" w="med" type="none"/>
            <a:tailEnd len="med" w="med" type="triangle"/>
          </a:ln>
        </p:spPr>
      </p:cxnSp>
      <p:cxnSp>
        <p:nvCxnSpPr>
          <p:cNvPr id="350" name="Shape 350"/>
          <p:cNvCxnSpPr>
            <a:stCxn id="348" idx="2"/>
            <a:endCxn id="351" idx="0"/>
          </p:cNvCxnSpPr>
          <p:nvPr/>
        </p:nvCxnSpPr>
        <p:spPr>
          <a:xfrm>
            <a:off x="4572000" y="1883363"/>
            <a:ext cx="0" cy="635700"/>
          </a:xfrm>
          <a:prstGeom prst="straightConnector1">
            <a:avLst/>
          </a:prstGeom>
          <a:noFill/>
          <a:ln cap="flat" cmpd="sng" w="28575">
            <a:solidFill>
              <a:srgbClr val="FF0000"/>
            </a:solidFill>
            <a:prstDash val="solid"/>
            <a:round/>
            <a:headEnd len="med" w="med" type="none"/>
            <a:tailEnd len="med" w="med" type="triangle"/>
          </a:ln>
        </p:spPr>
      </p:cxnSp>
      <p:cxnSp>
        <p:nvCxnSpPr>
          <p:cNvPr id="352" name="Shape 352"/>
          <p:cNvCxnSpPr>
            <a:stCxn id="348" idx="2"/>
            <a:endCxn id="353" idx="0"/>
          </p:cNvCxnSpPr>
          <p:nvPr/>
        </p:nvCxnSpPr>
        <p:spPr>
          <a:xfrm>
            <a:off x="4572000" y="1883363"/>
            <a:ext cx="2814000" cy="635700"/>
          </a:xfrm>
          <a:prstGeom prst="straightConnector1">
            <a:avLst/>
          </a:prstGeom>
          <a:noFill/>
          <a:ln cap="flat" cmpd="sng" w="28575">
            <a:solidFill>
              <a:srgbClr val="FF0000"/>
            </a:solidFill>
            <a:prstDash val="solid"/>
            <a:round/>
            <a:headEnd len="med" w="med" type="none"/>
            <a:tailEnd len="med" w="med" type="triangle"/>
          </a:ln>
        </p:spPr>
      </p:cxnSp>
      <p:sp>
        <p:nvSpPr>
          <p:cNvPr id="354" name="Shape 354"/>
          <p:cNvSpPr/>
          <p:nvPr/>
        </p:nvSpPr>
        <p:spPr>
          <a:xfrm>
            <a:off x="1471650" y="3716163"/>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12</a:t>
            </a:r>
            <a:endParaRPr sz="1800">
              <a:latin typeface="Average"/>
              <a:ea typeface="Average"/>
              <a:cs typeface="Average"/>
              <a:sym typeface="Average"/>
            </a:endParaRPr>
          </a:p>
        </p:txBody>
      </p:sp>
      <p:sp>
        <p:nvSpPr>
          <p:cNvPr id="355" name="Shape 355"/>
          <p:cNvSpPr/>
          <p:nvPr/>
        </p:nvSpPr>
        <p:spPr>
          <a:xfrm>
            <a:off x="633725" y="3716163"/>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9</a:t>
            </a:r>
            <a:endParaRPr sz="1800">
              <a:latin typeface="Average"/>
              <a:ea typeface="Average"/>
              <a:cs typeface="Average"/>
              <a:sym typeface="Average"/>
            </a:endParaRPr>
          </a:p>
        </p:txBody>
      </p:sp>
      <p:sp>
        <p:nvSpPr>
          <p:cNvPr id="356" name="Shape 356"/>
          <p:cNvSpPr/>
          <p:nvPr/>
        </p:nvSpPr>
        <p:spPr>
          <a:xfrm>
            <a:off x="2309575" y="3716163"/>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10</a:t>
            </a:r>
            <a:endParaRPr sz="1800">
              <a:latin typeface="Average"/>
              <a:ea typeface="Average"/>
              <a:cs typeface="Average"/>
              <a:sym typeface="Average"/>
            </a:endParaRPr>
          </a:p>
        </p:txBody>
      </p:sp>
      <p:cxnSp>
        <p:nvCxnSpPr>
          <p:cNvPr id="357" name="Shape 357"/>
          <p:cNvCxnSpPr>
            <a:stCxn id="349" idx="2"/>
            <a:endCxn id="355" idx="0"/>
          </p:cNvCxnSpPr>
          <p:nvPr/>
        </p:nvCxnSpPr>
        <p:spPr>
          <a:xfrm flipH="1">
            <a:off x="920100" y="3091788"/>
            <a:ext cx="837900" cy="624300"/>
          </a:xfrm>
          <a:prstGeom prst="straightConnector1">
            <a:avLst/>
          </a:prstGeom>
          <a:noFill/>
          <a:ln cap="flat" cmpd="sng" w="28575">
            <a:solidFill>
              <a:srgbClr val="00FF00"/>
            </a:solidFill>
            <a:prstDash val="solid"/>
            <a:round/>
            <a:headEnd len="med" w="med" type="none"/>
            <a:tailEnd len="med" w="med" type="triangle"/>
          </a:ln>
        </p:spPr>
      </p:cxnSp>
      <p:cxnSp>
        <p:nvCxnSpPr>
          <p:cNvPr id="358" name="Shape 358"/>
          <p:cNvCxnSpPr>
            <a:stCxn id="349" idx="2"/>
            <a:endCxn id="354" idx="0"/>
          </p:cNvCxnSpPr>
          <p:nvPr/>
        </p:nvCxnSpPr>
        <p:spPr>
          <a:xfrm>
            <a:off x="1758000" y="3091788"/>
            <a:ext cx="0" cy="624300"/>
          </a:xfrm>
          <a:prstGeom prst="straightConnector1">
            <a:avLst/>
          </a:prstGeom>
          <a:noFill/>
          <a:ln cap="flat" cmpd="sng" w="28575">
            <a:solidFill>
              <a:srgbClr val="274E13"/>
            </a:solidFill>
            <a:prstDash val="solid"/>
            <a:round/>
            <a:headEnd len="med" w="med" type="none"/>
            <a:tailEnd len="med" w="med" type="triangle"/>
          </a:ln>
        </p:spPr>
      </p:cxnSp>
      <p:cxnSp>
        <p:nvCxnSpPr>
          <p:cNvPr id="359" name="Shape 359"/>
          <p:cNvCxnSpPr>
            <a:stCxn id="349" idx="2"/>
            <a:endCxn id="356" idx="0"/>
          </p:cNvCxnSpPr>
          <p:nvPr/>
        </p:nvCxnSpPr>
        <p:spPr>
          <a:xfrm>
            <a:off x="1758000" y="3091788"/>
            <a:ext cx="837900" cy="624300"/>
          </a:xfrm>
          <a:prstGeom prst="straightConnector1">
            <a:avLst/>
          </a:prstGeom>
          <a:noFill/>
          <a:ln cap="flat" cmpd="sng" w="28575">
            <a:solidFill>
              <a:srgbClr val="274E13"/>
            </a:solidFill>
            <a:prstDash val="solid"/>
            <a:round/>
            <a:headEnd len="med" w="med" type="none"/>
            <a:tailEnd len="med" w="med" type="triangle"/>
          </a:ln>
        </p:spPr>
      </p:cxnSp>
      <p:sp>
        <p:nvSpPr>
          <p:cNvPr id="360" name="Shape 360"/>
          <p:cNvSpPr/>
          <p:nvPr/>
        </p:nvSpPr>
        <p:spPr>
          <a:xfrm>
            <a:off x="4285650" y="3715988"/>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28</a:t>
            </a:r>
            <a:endParaRPr sz="1800">
              <a:latin typeface="Average"/>
              <a:ea typeface="Average"/>
              <a:cs typeface="Average"/>
              <a:sym typeface="Average"/>
            </a:endParaRPr>
          </a:p>
        </p:txBody>
      </p:sp>
      <p:sp>
        <p:nvSpPr>
          <p:cNvPr id="361" name="Shape 361"/>
          <p:cNvSpPr/>
          <p:nvPr/>
        </p:nvSpPr>
        <p:spPr>
          <a:xfrm>
            <a:off x="3447725" y="3715988"/>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26</a:t>
            </a:r>
            <a:endParaRPr sz="1800">
              <a:latin typeface="Average"/>
              <a:ea typeface="Average"/>
              <a:cs typeface="Average"/>
              <a:sym typeface="Average"/>
            </a:endParaRPr>
          </a:p>
        </p:txBody>
      </p:sp>
      <p:sp>
        <p:nvSpPr>
          <p:cNvPr id="362" name="Shape 362"/>
          <p:cNvSpPr/>
          <p:nvPr/>
        </p:nvSpPr>
        <p:spPr>
          <a:xfrm>
            <a:off x="5123575" y="3715988"/>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23</a:t>
            </a:r>
            <a:endParaRPr sz="1800">
              <a:latin typeface="Average"/>
              <a:ea typeface="Average"/>
              <a:cs typeface="Average"/>
              <a:sym typeface="Average"/>
            </a:endParaRPr>
          </a:p>
        </p:txBody>
      </p:sp>
      <p:cxnSp>
        <p:nvCxnSpPr>
          <p:cNvPr id="363" name="Shape 363"/>
          <p:cNvCxnSpPr>
            <a:stCxn id="351" idx="2"/>
            <a:endCxn id="361" idx="0"/>
          </p:cNvCxnSpPr>
          <p:nvPr/>
        </p:nvCxnSpPr>
        <p:spPr>
          <a:xfrm flipH="1">
            <a:off x="3734100" y="3091788"/>
            <a:ext cx="837900" cy="624300"/>
          </a:xfrm>
          <a:prstGeom prst="straightConnector1">
            <a:avLst/>
          </a:prstGeom>
          <a:noFill/>
          <a:ln cap="flat" cmpd="sng" w="28575">
            <a:solidFill>
              <a:srgbClr val="274E13"/>
            </a:solidFill>
            <a:prstDash val="solid"/>
            <a:round/>
            <a:headEnd len="med" w="med" type="none"/>
            <a:tailEnd len="med" w="med" type="triangle"/>
          </a:ln>
        </p:spPr>
      </p:cxnSp>
      <p:cxnSp>
        <p:nvCxnSpPr>
          <p:cNvPr id="364" name="Shape 364"/>
          <p:cNvCxnSpPr>
            <a:stCxn id="351" idx="2"/>
            <a:endCxn id="360" idx="0"/>
          </p:cNvCxnSpPr>
          <p:nvPr/>
        </p:nvCxnSpPr>
        <p:spPr>
          <a:xfrm>
            <a:off x="4572000" y="3091788"/>
            <a:ext cx="0" cy="624300"/>
          </a:xfrm>
          <a:prstGeom prst="straightConnector1">
            <a:avLst/>
          </a:prstGeom>
          <a:noFill/>
          <a:ln cap="flat" cmpd="sng" w="28575">
            <a:solidFill>
              <a:srgbClr val="274E13"/>
            </a:solidFill>
            <a:prstDash val="solid"/>
            <a:round/>
            <a:headEnd len="med" w="med" type="none"/>
            <a:tailEnd len="med" w="med" type="triangle"/>
          </a:ln>
        </p:spPr>
      </p:cxnSp>
      <p:cxnSp>
        <p:nvCxnSpPr>
          <p:cNvPr id="365" name="Shape 365"/>
          <p:cNvCxnSpPr>
            <a:stCxn id="351" idx="2"/>
            <a:endCxn id="362" idx="0"/>
          </p:cNvCxnSpPr>
          <p:nvPr/>
        </p:nvCxnSpPr>
        <p:spPr>
          <a:xfrm>
            <a:off x="4572000" y="3091788"/>
            <a:ext cx="837900" cy="624300"/>
          </a:xfrm>
          <a:prstGeom prst="straightConnector1">
            <a:avLst/>
          </a:prstGeom>
          <a:noFill/>
          <a:ln cap="flat" cmpd="sng" w="28575">
            <a:solidFill>
              <a:srgbClr val="00FF00"/>
            </a:solidFill>
            <a:prstDash val="solid"/>
            <a:round/>
            <a:headEnd len="med" w="med" type="none"/>
            <a:tailEnd len="med" w="med" type="triangle"/>
          </a:ln>
        </p:spPr>
      </p:cxnSp>
      <p:sp>
        <p:nvSpPr>
          <p:cNvPr id="366" name="Shape 366"/>
          <p:cNvSpPr/>
          <p:nvPr/>
        </p:nvSpPr>
        <p:spPr>
          <a:xfrm>
            <a:off x="7099650" y="3715988"/>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22</a:t>
            </a:r>
            <a:endParaRPr sz="1800">
              <a:latin typeface="Average"/>
              <a:ea typeface="Average"/>
              <a:cs typeface="Average"/>
              <a:sym typeface="Average"/>
            </a:endParaRPr>
          </a:p>
        </p:txBody>
      </p:sp>
      <p:sp>
        <p:nvSpPr>
          <p:cNvPr id="367" name="Shape 367"/>
          <p:cNvSpPr/>
          <p:nvPr/>
        </p:nvSpPr>
        <p:spPr>
          <a:xfrm>
            <a:off x="6261725" y="3715988"/>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35</a:t>
            </a:r>
            <a:endParaRPr sz="1800">
              <a:latin typeface="Average"/>
              <a:ea typeface="Average"/>
              <a:cs typeface="Average"/>
              <a:sym typeface="Average"/>
            </a:endParaRPr>
          </a:p>
        </p:txBody>
      </p:sp>
      <p:sp>
        <p:nvSpPr>
          <p:cNvPr id="368" name="Shape 368"/>
          <p:cNvSpPr/>
          <p:nvPr/>
        </p:nvSpPr>
        <p:spPr>
          <a:xfrm>
            <a:off x="7937575" y="3715988"/>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19</a:t>
            </a:r>
            <a:endParaRPr sz="1800">
              <a:latin typeface="Average"/>
              <a:ea typeface="Average"/>
              <a:cs typeface="Average"/>
              <a:sym typeface="Average"/>
            </a:endParaRPr>
          </a:p>
        </p:txBody>
      </p:sp>
      <p:cxnSp>
        <p:nvCxnSpPr>
          <p:cNvPr id="369" name="Shape 369"/>
          <p:cNvCxnSpPr>
            <a:stCxn id="353" idx="2"/>
            <a:endCxn id="367" idx="0"/>
          </p:cNvCxnSpPr>
          <p:nvPr/>
        </p:nvCxnSpPr>
        <p:spPr>
          <a:xfrm flipH="1">
            <a:off x="6548100" y="3091788"/>
            <a:ext cx="837900" cy="624300"/>
          </a:xfrm>
          <a:prstGeom prst="straightConnector1">
            <a:avLst/>
          </a:prstGeom>
          <a:noFill/>
          <a:ln cap="flat" cmpd="sng" w="28575">
            <a:solidFill>
              <a:srgbClr val="00FF00"/>
            </a:solidFill>
            <a:prstDash val="solid"/>
            <a:round/>
            <a:headEnd len="med" w="med" type="none"/>
            <a:tailEnd len="med" w="med" type="triangle"/>
          </a:ln>
        </p:spPr>
      </p:cxnSp>
      <p:cxnSp>
        <p:nvCxnSpPr>
          <p:cNvPr id="370" name="Shape 370"/>
          <p:cNvCxnSpPr>
            <a:stCxn id="353" idx="2"/>
            <a:endCxn id="366" idx="0"/>
          </p:cNvCxnSpPr>
          <p:nvPr/>
        </p:nvCxnSpPr>
        <p:spPr>
          <a:xfrm>
            <a:off x="7386000" y="3091788"/>
            <a:ext cx="0" cy="624300"/>
          </a:xfrm>
          <a:prstGeom prst="straightConnector1">
            <a:avLst/>
          </a:prstGeom>
          <a:noFill/>
          <a:ln cap="flat" cmpd="sng" w="28575">
            <a:solidFill>
              <a:srgbClr val="00FF00"/>
            </a:solidFill>
            <a:prstDash val="solid"/>
            <a:round/>
            <a:headEnd len="med" w="med" type="none"/>
            <a:tailEnd len="med" w="med" type="triangle"/>
          </a:ln>
        </p:spPr>
      </p:cxnSp>
      <p:cxnSp>
        <p:nvCxnSpPr>
          <p:cNvPr id="371" name="Shape 371"/>
          <p:cNvCxnSpPr>
            <a:stCxn id="353" idx="2"/>
            <a:endCxn id="368" idx="0"/>
          </p:cNvCxnSpPr>
          <p:nvPr/>
        </p:nvCxnSpPr>
        <p:spPr>
          <a:xfrm>
            <a:off x="7386000" y="3091788"/>
            <a:ext cx="837900" cy="624300"/>
          </a:xfrm>
          <a:prstGeom prst="straightConnector1">
            <a:avLst/>
          </a:prstGeom>
          <a:noFill/>
          <a:ln cap="flat" cmpd="sng" w="28575">
            <a:solidFill>
              <a:srgbClr val="00FF00"/>
            </a:solidFill>
            <a:prstDash val="solid"/>
            <a:round/>
            <a:headEnd len="med" w="med" type="none"/>
            <a:tailEnd len="med" w="med" type="triangle"/>
          </a:ln>
        </p:spPr>
      </p:cxnSp>
      <p:sp>
        <p:nvSpPr>
          <p:cNvPr id="372" name="Shape 372"/>
          <p:cNvSpPr txBox="1"/>
          <p:nvPr/>
        </p:nvSpPr>
        <p:spPr>
          <a:xfrm>
            <a:off x="8091150" y="1941425"/>
            <a:ext cx="663300" cy="3531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 sz="1800">
                <a:solidFill>
                  <a:schemeClr val="accent3"/>
                </a:solidFill>
                <a:latin typeface="Average"/>
                <a:ea typeface="Average"/>
                <a:cs typeface="Average"/>
                <a:sym typeface="Average"/>
              </a:rPr>
              <a:t>max</a:t>
            </a:r>
            <a:endParaRPr sz="1800">
              <a:solidFill>
                <a:schemeClr val="accent3"/>
              </a:solidFill>
              <a:latin typeface="Average"/>
              <a:ea typeface="Average"/>
              <a:cs typeface="Average"/>
              <a:sym typeface="Average"/>
            </a:endParaRPr>
          </a:p>
        </p:txBody>
      </p:sp>
      <p:sp>
        <p:nvSpPr>
          <p:cNvPr id="373" name="Shape 373"/>
          <p:cNvSpPr txBox="1"/>
          <p:nvPr/>
        </p:nvSpPr>
        <p:spPr>
          <a:xfrm>
            <a:off x="8091150" y="3091800"/>
            <a:ext cx="663300" cy="3531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 sz="1800">
                <a:solidFill>
                  <a:schemeClr val="accent3"/>
                </a:solidFill>
                <a:latin typeface="Average"/>
                <a:ea typeface="Average"/>
                <a:cs typeface="Average"/>
                <a:sym typeface="Average"/>
              </a:rPr>
              <a:t>min</a:t>
            </a:r>
            <a:endParaRPr sz="1800">
              <a:solidFill>
                <a:schemeClr val="accent3"/>
              </a:solidFill>
              <a:latin typeface="Average"/>
              <a:ea typeface="Average"/>
              <a:cs typeface="Average"/>
              <a:sym typeface="Average"/>
            </a:endParaRPr>
          </a:p>
        </p:txBody>
      </p:sp>
      <p:sp>
        <p:nvSpPr>
          <p:cNvPr id="348" name="Shape 348"/>
          <p:cNvSpPr/>
          <p:nvPr/>
        </p:nvSpPr>
        <p:spPr>
          <a:xfrm>
            <a:off x="4285650" y="1310663"/>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Average"/>
              <a:ea typeface="Average"/>
              <a:cs typeface="Average"/>
              <a:sym typeface="Average"/>
            </a:endParaRPr>
          </a:p>
        </p:txBody>
      </p:sp>
      <p:sp>
        <p:nvSpPr>
          <p:cNvPr id="351" name="Shape 351"/>
          <p:cNvSpPr/>
          <p:nvPr/>
        </p:nvSpPr>
        <p:spPr>
          <a:xfrm>
            <a:off x="4285650" y="2519088"/>
            <a:ext cx="572700" cy="572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23</a:t>
            </a:r>
            <a:endParaRPr sz="1800">
              <a:latin typeface="Average"/>
              <a:ea typeface="Average"/>
              <a:cs typeface="Average"/>
              <a:sym typeface="Average"/>
            </a:endParaRPr>
          </a:p>
        </p:txBody>
      </p:sp>
      <p:sp>
        <p:nvSpPr>
          <p:cNvPr id="349" name="Shape 349"/>
          <p:cNvSpPr/>
          <p:nvPr/>
        </p:nvSpPr>
        <p:spPr>
          <a:xfrm>
            <a:off x="1471650" y="2519088"/>
            <a:ext cx="572700" cy="572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9</a:t>
            </a:r>
            <a:endParaRPr sz="1800">
              <a:latin typeface="Average"/>
              <a:ea typeface="Average"/>
              <a:cs typeface="Average"/>
              <a:sym typeface="Average"/>
            </a:endParaRPr>
          </a:p>
        </p:txBody>
      </p:sp>
      <p:sp>
        <p:nvSpPr>
          <p:cNvPr id="353" name="Shape 353"/>
          <p:cNvSpPr/>
          <p:nvPr/>
        </p:nvSpPr>
        <p:spPr>
          <a:xfrm>
            <a:off x="7099650" y="2519088"/>
            <a:ext cx="572700" cy="572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pic>
        <p:nvPicPr>
          <p:cNvPr descr="feature_graphic.png" id="71" name="Shape 71"/>
          <p:cNvPicPr preferRelativeResize="0"/>
          <p:nvPr/>
        </p:nvPicPr>
        <p:blipFill>
          <a:blip r:embed="rId3">
            <a:alphaModFix/>
          </a:blip>
          <a:stretch>
            <a:fillRect/>
          </a:stretch>
        </p:blipFill>
        <p:spPr>
          <a:xfrm>
            <a:off x="132650" y="122375"/>
            <a:ext cx="8912876" cy="4351975"/>
          </a:xfrm>
          <a:prstGeom prst="rect">
            <a:avLst/>
          </a:prstGeom>
          <a:noFill/>
          <a:ln>
            <a:noFill/>
          </a:ln>
        </p:spPr>
      </p:pic>
      <p:sp>
        <p:nvSpPr>
          <p:cNvPr id="72" name="Shape 72"/>
          <p:cNvSpPr txBox="1"/>
          <p:nvPr>
            <p:ph type="title"/>
          </p:nvPr>
        </p:nvSpPr>
        <p:spPr>
          <a:xfrm>
            <a:off x="132650" y="4483710"/>
            <a:ext cx="89130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u="sng">
                <a:solidFill>
                  <a:schemeClr val="hlink"/>
                </a:solidFill>
                <a:hlinkClick r:id="rId4"/>
              </a:rPr>
              <a:t>twistago.com</a:t>
            </a:r>
            <a:r>
              <a:rPr lang="en"/>
              <a:t>  |  </a:t>
            </a:r>
            <a:r>
              <a:rPr lang="en" u="sng">
                <a:solidFill>
                  <a:schemeClr val="hlink"/>
                </a:solidFill>
                <a:hlinkClick r:id="rId5"/>
              </a:rPr>
              <a:t>twistago.de</a:t>
            </a:r>
            <a:endParaRPr/>
          </a:p>
        </p:txBody>
      </p:sp>
      <p:pic>
        <p:nvPicPr>
          <p:cNvPr descr="android.png" id="73" name="Shape 73">
            <a:hlinkClick r:id="rId6"/>
          </p:cNvPr>
          <p:cNvPicPr preferRelativeResize="0"/>
          <p:nvPr/>
        </p:nvPicPr>
        <p:blipFill>
          <a:blip r:embed="rId7">
            <a:alphaModFix/>
          </a:blip>
          <a:stretch>
            <a:fillRect/>
          </a:stretch>
        </p:blipFill>
        <p:spPr>
          <a:xfrm>
            <a:off x="7237275" y="4095850"/>
            <a:ext cx="904125" cy="904125"/>
          </a:xfrm>
          <a:prstGeom prst="rect">
            <a:avLst/>
          </a:prstGeom>
          <a:noFill/>
          <a:ln>
            <a:noFill/>
          </a:ln>
        </p:spPr>
      </p:pic>
      <p:pic>
        <p:nvPicPr>
          <p:cNvPr descr="apple-xxl.png" id="74" name="Shape 74">
            <a:hlinkClick r:id="rId8"/>
          </p:cNvPr>
          <p:cNvPicPr preferRelativeResize="0"/>
          <p:nvPr/>
        </p:nvPicPr>
        <p:blipFill>
          <a:blip r:embed="rId9">
            <a:alphaModFix/>
          </a:blip>
          <a:stretch>
            <a:fillRect/>
          </a:stretch>
        </p:blipFill>
        <p:spPr>
          <a:xfrm>
            <a:off x="8141400" y="4095850"/>
            <a:ext cx="904125" cy="9041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Shape 3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Normal AI: minimax example</a:t>
            </a:r>
            <a:endParaRPr/>
          </a:p>
        </p:txBody>
      </p:sp>
      <p:cxnSp>
        <p:nvCxnSpPr>
          <p:cNvPr id="379" name="Shape 379"/>
          <p:cNvCxnSpPr>
            <a:stCxn id="380" idx="2"/>
            <a:endCxn id="381" idx="0"/>
          </p:cNvCxnSpPr>
          <p:nvPr/>
        </p:nvCxnSpPr>
        <p:spPr>
          <a:xfrm flipH="1">
            <a:off x="1758000" y="1883363"/>
            <a:ext cx="2814000" cy="635700"/>
          </a:xfrm>
          <a:prstGeom prst="straightConnector1">
            <a:avLst/>
          </a:prstGeom>
          <a:noFill/>
          <a:ln cap="flat" cmpd="sng" w="28575">
            <a:solidFill>
              <a:srgbClr val="FF0000"/>
            </a:solidFill>
            <a:prstDash val="solid"/>
            <a:round/>
            <a:headEnd len="med" w="med" type="none"/>
            <a:tailEnd len="med" w="med" type="triangle"/>
          </a:ln>
        </p:spPr>
      </p:cxnSp>
      <p:cxnSp>
        <p:nvCxnSpPr>
          <p:cNvPr id="382" name="Shape 382"/>
          <p:cNvCxnSpPr>
            <a:stCxn id="380" idx="2"/>
            <a:endCxn id="383" idx="0"/>
          </p:cNvCxnSpPr>
          <p:nvPr/>
        </p:nvCxnSpPr>
        <p:spPr>
          <a:xfrm>
            <a:off x="4572000" y="1883363"/>
            <a:ext cx="0" cy="635700"/>
          </a:xfrm>
          <a:prstGeom prst="straightConnector1">
            <a:avLst/>
          </a:prstGeom>
          <a:noFill/>
          <a:ln cap="flat" cmpd="sng" w="28575">
            <a:solidFill>
              <a:srgbClr val="FF0000"/>
            </a:solidFill>
            <a:prstDash val="solid"/>
            <a:round/>
            <a:headEnd len="med" w="med" type="none"/>
            <a:tailEnd len="med" w="med" type="triangle"/>
          </a:ln>
        </p:spPr>
      </p:cxnSp>
      <p:cxnSp>
        <p:nvCxnSpPr>
          <p:cNvPr id="384" name="Shape 384"/>
          <p:cNvCxnSpPr>
            <a:stCxn id="380" idx="2"/>
            <a:endCxn id="385" idx="0"/>
          </p:cNvCxnSpPr>
          <p:nvPr/>
        </p:nvCxnSpPr>
        <p:spPr>
          <a:xfrm>
            <a:off x="4572000" y="1883363"/>
            <a:ext cx="2814000" cy="635700"/>
          </a:xfrm>
          <a:prstGeom prst="straightConnector1">
            <a:avLst/>
          </a:prstGeom>
          <a:noFill/>
          <a:ln cap="flat" cmpd="sng" w="28575">
            <a:solidFill>
              <a:srgbClr val="FF0000"/>
            </a:solidFill>
            <a:prstDash val="solid"/>
            <a:round/>
            <a:headEnd len="med" w="med" type="none"/>
            <a:tailEnd len="med" w="med" type="triangle"/>
          </a:ln>
        </p:spPr>
      </p:cxnSp>
      <p:sp>
        <p:nvSpPr>
          <p:cNvPr id="386" name="Shape 386"/>
          <p:cNvSpPr/>
          <p:nvPr/>
        </p:nvSpPr>
        <p:spPr>
          <a:xfrm>
            <a:off x="1471650" y="3716163"/>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12</a:t>
            </a:r>
            <a:endParaRPr sz="1800">
              <a:latin typeface="Average"/>
              <a:ea typeface="Average"/>
              <a:cs typeface="Average"/>
              <a:sym typeface="Average"/>
            </a:endParaRPr>
          </a:p>
        </p:txBody>
      </p:sp>
      <p:sp>
        <p:nvSpPr>
          <p:cNvPr id="387" name="Shape 387"/>
          <p:cNvSpPr/>
          <p:nvPr/>
        </p:nvSpPr>
        <p:spPr>
          <a:xfrm>
            <a:off x="633725" y="3716163"/>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9</a:t>
            </a:r>
            <a:endParaRPr sz="1800">
              <a:latin typeface="Average"/>
              <a:ea typeface="Average"/>
              <a:cs typeface="Average"/>
              <a:sym typeface="Average"/>
            </a:endParaRPr>
          </a:p>
        </p:txBody>
      </p:sp>
      <p:sp>
        <p:nvSpPr>
          <p:cNvPr id="388" name="Shape 388"/>
          <p:cNvSpPr/>
          <p:nvPr/>
        </p:nvSpPr>
        <p:spPr>
          <a:xfrm>
            <a:off x="2309575" y="3716163"/>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10</a:t>
            </a:r>
            <a:endParaRPr sz="1800">
              <a:latin typeface="Average"/>
              <a:ea typeface="Average"/>
              <a:cs typeface="Average"/>
              <a:sym typeface="Average"/>
            </a:endParaRPr>
          </a:p>
        </p:txBody>
      </p:sp>
      <p:cxnSp>
        <p:nvCxnSpPr>
          <p:cNvPr id="389" name="Shape 389"/>
          <p:cNvCxnSpPr>
            <a:stCxn id="381" idx="2"/>
            <a:endCxn id="387" idx="0"/>
          </p:cNvCxnSpPr>
          <p:nvPr/>
        </p:nvCxnSpPr>
        <p:spPr>
          <a:xfrm flipH="1">
            <a:off x="920100" y="3091788"/>
            <a:ext cx="837900" cy="624300"/>
          </a:xfrm>
          <a:prstGeom prst="straightConnector1">
            <a:avLst/>
          </a:prstGeom>
          <a:noFill/>
          <a:ln cap="flat" cmpd="sng" w="28575">
            <a:solidFill>
              <a:srgbClr val="00FF00"/>
            </a:solidFill>
            <a:prstDash val="solid"/>
            <a:round/>
            <a:headEnd len="med" w="med" type="none"/>
            <a:tailEnd len="med" w="med" type="triangle"/>
          </a:ln>
        </p:spPr>
      </p:cxnSp>
      <p:cxnSp>
        <p:nvCxnSpPr>
          <p:cNvPr id="390" name="Shape 390"/>
          <p:cNvCxnSpPr>
            <a:stCxn id="381" idx="2"/>
            <a:endCxn id="386" idx="0"/>
          </p:cNvCxnSpPr>
          <p:nvPr/>
        </p:nvCxnSpPr>
        <p:spPr>
          <a:xfrm>
            <a:off x="1758000" y="3091788"/>
            <a:ext cx="0" cy="624300"/>
          </a:xfrm>
          <a:prstGeom prst="straightConnector1">
            <a:avLst/>
          </a:prstGeom>
          <a:noFill/>
          <a:ln cap="flat" cmpd="sng" w="28575">
            <a:solidFill>
              <a:srgbClr val="274E13"/>
            </a:solidFill>
            <a:prstDash val="solid"/>
            <a:round/>
            <a:headEnd len="med" w="med" type="none"/>
            <a:tailEnd len="med" w="med" type="triangle"/>
          </a:ln>
        </p:spPr>
      </p:cxnSp>
      <p:cxnSp>
        <p:nvCxnSpPr>
          <p:cNvPr id="391" name="Shape 391"/>
          <p:cNvCxnSpPr>
            <a:stCxn id="381" idx="2"/>
            <a:endCxn id="388" idx="0"/>
          </p:cNvCxnSpPr>
          <p:nvPr/>
        </p:nvCxnSpPr>
        <p:spPr>
          <a:xfrm>
            <a:off x="1758000" y="3091788"/>
            <a:ext cx="837900" cy="624300"/>
          </a:xfrm>
          <a:prstGeom prst="straightConnector1">
            <a:avLst/>
          </a:prstGeom>
          <a:noFill/>
          <a:ln cap="flat" cmpd="sng" w="28575">
            <a:solidFill>
              <a:srgbClr val="274E13"/>
            </a:solidFill>
            <a:prstDash val="solid"/>
            <a:round/>
            <a:headEnd len="med" w="med" type="none"/>
            <a:tailEnd len="med" w="med" type="triangle"/>
          </a:ln>
        </p:spPr>
      </p:cxnSp>
      <p:sp>
        <p:nvSpPr>
          <p:cNvPr id="392" name="Shape 392"/>
          <p:cNvSpPr/>
          <p:nvPr/>
        </p:nvSpPr>
        <p:spPr>
          <a:xfrm>
            <a:off x="4285650" y="3715988"/>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28</a:t>
            </a:r>
            <a:endParaRPr sz="1800">
              <a:latin typeface="Average"/>
              <a:ea typeface="Average"/>
              <a:cs typeface="Average"/>
              <a:sym typeface="Average"/>
            </a:endParaRPr>
          </a:p>
        </p:txBody>
      </p:sp>
      <p:sp>
        <p:nvSpPr>
          <p:cNvPr id="393" name="Shape 393"/>
          <p:cNvSpPr/>
          <p:nvPr/>
        </p:nvSpPr>
        <p:spPr>
          <a:xfrm>
            <a:off x="3447725" y="3715988"/>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26</a:t>
            </a:r>
            <a:endParaRPr sz="1800">
              <a:latin typeface="Average"/>
              <a:ea typeface="Average"/>
              <a:cs typeface="Average"/>
              <a:sym typeface="Average"/>
            </a:endParaRPr>
          </a:p>
        </p:txBody>
      </p:sp>
      <p:sp>
        <p:nvSpPr>
          <p:cNvPr id="394" name="Shape 394"/>
          <p:cNvSpPr/>
          <p:nvPr/>
        </p:nvSpPr>
        <p:spPr>
          <a:xfrm>
            <a:off x="5123575" y="3715988"/>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23</a:t>
            </a:r>
            <a:endParaRPr sz="1800">
              <a:latin typeface="Average"/>
              <a:ea typeface="Average"/>
              <a:cs typeface="Average"/>
              <a:sym typeface="Average"/>
            </a:endParaRPr>
          </a:p>
        </p:txBody>
      </p:sp>
      <p:cxnSp>
        <p:nvCxnSpPr>
          <p:cNvPr id="395" name="Shape 395"/>
          <p:cNvCxnSpPr>
            <a:stCxn id="383" idx="2"/>
            <a:endCxn id="393" idx="0"/>
          </p:cNvCxnSpPr>
          <p:nvPr/>
        </p:nvCxnSpPr>
        <p:spPr>
          <a:xfrm flipH="1">
            <a:off x="3734100" y="3091788"/>
            <a:ext cx="837900" cy="624300"/>
          </a:xfrm>
          <a:prstGeom prst="straightConnector1">
            <a:avLst/>
          </a:prstGeom>
          <a:noFill/>
          <a:ln cap="flat" cmpd="sng" w="28575">
            <a:solidFill>
              <a:srgbClr val="274E13"/>
            </a:solidFill>
            <a:prstDash val="solid"/>
            <a:round/>
            <a:headEnd len="med" w="med" type="none"/>
            <a:tailEnd len="med" w="med" type="triangle"/>
          </a:ln>
        </p:spPr>
      </p:cxnSp>
      <p:cxnSp>
        <p:nvCxnSpPr>
          <p:cNvPr id="396" name="Shape 396"/>
          <p:cNvCxnSpPr>
            <a:stCxn id="383" idx="2"/>
            <a:endCxn id="392" idx="0"/>
          </p:cNvCxnSpPr>
          <p:nvPr/>
        </p:nvCxnSpPr>
        <p:spPr>
          <a:xfrm>
            <a:off x="4572000" y="3091788"/>
            <a:ext cx="0" cy="624300"/>
          </a:xfrm>
          <a:prstGeom prst="straightConnector1">
            <a:avLst/>
          </a:prstGeom>
          <a:noFill/>
          <a:ln cap="flat" cmpd="sng" w="28575">
            <a:solidFill>
              <a:srgbClr val="274E13"/>
            </a:solidFill>
            <a:prstDash val="solid"/>
            <a:round/>
            <a:headEnd len="med" w="med" type="none"/>
            <a:tailEnd len="med" w="med" type="triangle"/>
          </a:ln>
        </p:spPr>
      </p:cxnSp>
      <p:cxnSp>
        <p:nvCxnSpPr>
          <p:cNvPr id="397" name="Shape 397"/>
          <p:cNvCxnSpPr>
            <a:stCxn id="383" idx="2"/>
            <a:endCxn id="394" idx="0"/>
          </p:cNvCxnSpPr>
          <p:nvPr/>
        </p:nvCxnSpPr>
        <p:spPr>
          <a:xfrm>
            <a:off x="4572000" y="3091788"/>
            <a:ext cx="837900" cy="624300"/>
          </a:xfrm>
          <a:prstGeom prst="straightConnector1">
            <a:avLst/>
          </a:prstGeom>
          <a:noFill/>
          <a:ln cap="flat" cmpd="sng" w="28575">
            <a:solidFill>
              <a:srgbClr val="00FF00"/>
            </a:solidFill>
            <a:prstDash val="solid"/>
            <a:round/>
            <a:headEnd len="med" w="med" type="none"/>
            <a:tailEnd len="med" w="med" type="triangle"/>
          </a:ln>
        </p:spPr>
      </p:cxnSp>
      <p:sp>
        <p:nvSpPr>
          <p:cNvPr id="398" name="Shape 398"/>
          <p:cNvSpPr/>
          <p:nvPr/>
        </p:nvSpPr>
        <p:spPr>
          <a:xfrm>
            <a:off x="7099650" y="3715988"/>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22</a:t>
            </a:r>
            <a:endParaRPr sz="1800">
              <a:latin typeface="Average"/>
              <a:ea typeface="Average"/>
              <a:cs typeface="Average"/>
              <a:sym typeface="Average"/>
            </a:endParaRPr>
          </a:p>
        </p:txBody>
      </p:sp>
      <p:sp>
        <p:nvSpPr>
          <p:cNvPr id="399" name="Shape 399"/>
          <p:cNvSpPr/>
          <p:nvPr/>
        </p:nvSpPr>
        <p:spPr>
          <a:xfrm>
            <a:off x="6261725" y="3715988"/>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35</a:t>
            </a:r>
            <a:endParaRPr sz="1800">
              <a:latin typeface="Average"/>
              <a:ea typeface="Average"/>
              <a:cs typeface="Average"/>
              <a:sym typeface="Average"/>
            </a:endParaRPr>
          </a:p>
        </p:txBody>
      </p:sp>
      <p:sp>
        <p:nvSpPr>
          <p:cNvPr id="400" name="Shape 400"/>
          <p:cNvSpPr/>
          <p:nvPr/>
        </p:nvSpPr>
        <p:spPr>
          <a:xfrm>
            <a:off x="7937575" y="3715988"/>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19</a:t>
            </a:r>
            <a:endParaRPr sz="1800">
              <a:latin typeface="Average"/>
              <a:ea typeface="Average"/>
              <a:cs typeface="Average"/>
              <a:sym typeface="Average"/>
            </a:endParaRPr>
          </a:p>
        </p:txBody>
      </p:sp>
      <p:cxnSp>
        <p:nvCxnSpPr>
          <p:cNvPr id="401" name="Shape 401"/>
          <p:cNvCxnSpPr>
            <a:stCxn id="385" idx="2"/>
            <a:endCxn id="399" idx="0"/>
          </p:cNvCxnSpPr>
          <p:nvPr/>
        </p:nvCxnSpPr>
        <p:spPr>
          <a:xfrm flipH="1">
            <a:off x="6548100" y="3091788"/>
            <a:ext cx="837900" cy="624300"/>
          </a:xfrm>
          <a:prstGeom prst="straightConnector1">
            <a:avLst/>
          </a:prstGeom>
          <a:noFill/>
          <a:ln cap="flat" cmpd="sng" w="28575">
            <a:solidFill>
              <a:srgbClr val="274E13"/>
            </a:solidFill>
            <a:prstDash val="solid"/>
            <a:round/>
            <a:headEnd len="med" w="med" type="none"/>
            <a:tailEnd len="med" w="med" type="triangle"/>
          </a:ln>
        </p:spPr>
      </p:cxnSp>
      <p:cxnSp>
        <p:nvCxnSpPr>
          <p:cNvPr id="402" name="Shape 402"/>
          <p:cNvCxnSpPr>
            <a:stCxn id="385" idx="2"/>
            <a:endCxn id="398" idx="0"/>
          </p:cNvCxnSpPr>
          <p:nvPr/>
        </p:nvCxnSpPr>
        <p:spPr>
          <a:xfrm>
            <a:off x="7386000" y="3091788"/>
            <a:ext cx="0" cy="624300"/>
          </a:xfrm>
          <a:prstGeom prst="straightConnector1">
            <a:avLst/>
          </a:prstGeom>
          <a:noFill/>
          <a:ln cap="flat" cmpd="sng" w="28575">
            <a:solidFill>
              <a:srgbClr val="274E13"/>
            </a:solidFill>
            <a:prstDash val="solid"/>
            <a:round/>
            <a:headEnd len="med" w="med" type="none"/>
            <a:tailEnd len="med" w="med" type="triangle"/>
          </a:ln>
        </p:spPr>
      </p:cxnSp>
      <p:cxnSp>
        <p:nvCxnSpPr>
          <p:cNvPr id="403" name="Shape 403"/>
          <p:cNvCxnSpPr>
            <a:stCxn id="385" idx="2"/>
            <a:endCxn id="400" idx="0"/>
          </p:cNvCxnSpPr>
          <p:nvPr/>
        </p:nvCxnSpPr>
        <p:spPr>
          <a:xfrm>
            <a:off x="7386000" y="3091788"/>
            <a:ext cx="837900" cy="624300"/>
          </a:xfrm>
          <a:prstGeom prst="straightConnector1">
            <a:avLst/>
          </a:prstGeom>
          <a:noFill/>
          <a:ln cap="flat" cmpd="sng" w="28575">
            <a:solidFill>
              <a:srgbClr val="00FF00"/>
            </a:solidFill>
            <a:prstDash val="solid"/>
            <a:round/>
            <a:headEnd len="med" w="med" type="none"/>
            <a:tailEnd len="med" w="med" type="triangle"/>
          </a:ln>
        </p:spPr>
      </p:cxnSp>
      <p:sp>
        <p:nvSpPr>
          <p:cNvPr id="404" name="Shape 404"/>
          <p:cNvSpPr txBox="1"/>
          <p:nvPr/>
        </p:nvSpPr>
        <p:spPr>
          <a:xfrm>
            <a:off x="8091150" y="1941425"/>
            <a:ext cx="663300" cy="3531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 sz="1800">
                <a:solidFill>
                  <a:schemeClr val="accent3"/>
                </a:solidFill>
                <a:latin typeface="Average"/>
                <a:ea typeface="Average"/>
                <a:cs typeface="Average"/>
                <a:sym typeface="Average"/>
              </a:rPr>
              <a:t>max</a:t>
            </a:r>
            <a:endParaRPr sz="1800">
              <a:solidFill>
                <a:schemeClr val="accent3"/>
              </a:solidFill>
              <a:latin typeface="Average"/>
              <a:ea typeface="Average"/>
              <a:cs typeface="Average"/>
              <a:sym typeface="Average"/>
            </a:endParaRPr>
          </a:p>
        </p:txBody>
      </p:sp>
      <p:sp>
        <p:nvSpPr>
          <p:cNvPr id="405" name="Shape 405"/>
          <p:cNvSpPr txBox="1"/>
          <p:nvPr/>
        </p:nvSpPr>
        <p:spPr>
          <a:xfrm>
            <a:off x="8091150" y="3091800"/>
            <a:ext cx="663300" cy="3531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 sz="1800">
                <a:solidFill>
                  <a:schemeClr val="accent3"/>
                </a:solidFill>
                <a:latin typeface="Average"/>
                <a:ea typeface="Average"/>
                <a:cs typeface="Average"/>
                <a:sym typeface="Average"/>
              </a:rPr>
              <a:t>min</a:t>
            </a:r>
            <a:endParaRPr sz="1800">
              <a:solidFill>
                <a:schemeClr val="accent3"/>
              </a:solidFill>
              <a:latin typeface="Average"/>
              <a:ea typeface="Average"/>
              <a:cs typeface="Average"/>
              <a:sym typeface="Average"/>
            </a:endParaRPr>
          </a:p>
        </p:txBody>
      </p:sp>
      <p:sp>
        <p:nvSpPr>
          <p:cNvPr id="380" name="Shape 380"/>
          <p:cNvSpPr/>
          <p:nvPr/>
        </p:nvSpPr>
        <p:spPr>
          <a:xfrm>
            <a:off x="4285650" y="1310663"/>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Average"/>
              <a:ea typeface="Average"/>
              <a:cs typeface="Average"/>
              <a:sym typeface="Average"/>
            </a:endParaRPr>
          </a:p>
        </p:txBody>
      </p:sp>
      <p:sp>
        <p:nvSpPr>
          <p:cNvPr id="383" name="Shape 383"/>
          <p:cNvSpPr/>
          <p:nvPr/>
        </p:nvSpPr>
        <p:spPr>
          <a:xfrm>
            <a:off x="4285650" y="2519088"/>
            <a:ext cx="572700" cy="572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23</a:t>
            </a:r>
            <a:endParaRPr sz="1800">
              <a:latin typeface="Average"/>
              <a:ea typeface="Average"/>
              <a:cs typeface="Average"/>
              <a:sym typeface="Average"/>
            </a:endParaRPr>
          </a:p>
        </p:txBody>
      </p:sp>
      <p:sp>
        <p:nvSpPr>
          <p:cNvPr id="381" name="Shape 381"/>
          <p:cNvSpPr/>
          <p:nvPr/>
        </p:nvSpPr>
        <p:spPr>
          <a:xfrm>
            <a:off x="1471650" y="2519088"/>
            <a:ext cx="572700" cy="572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9</a:t>
            </a:r>
            <a:endParaRPr sz="1800">
              <a:latin typeface="Average"/>
              <a:ea typeface="Average"/>
              <a:cs typeface="Average"/>
              <a:sym typeface="Average"/>
            </a:endParaRPr>
          </a:p>
        </p:txBody>
      </p:sp>
      <p:sp>
        <p:nvSpPr>
          <p:cNvPr id="385" name="Shape 385"/>
          <p:cNvSpPr/>
          <p:nvPr/>
        </p:nvSpPr>
        <p:spPr>
          <a:xfrm>
            <a:off x="7099650" y="2519088"/>
            <a:ext cx="572700" cy="572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19</a:t>
            </a:r>
            <a:endParaRPr sz="1800">
              <a:latin typeface="Average"/>
              <a:ea typeface="Average"/>
              <a:cs typeface="Average"/>
              <a:sym typeface="Averag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Shape 4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Normal AI: minimax example</a:t>
            </a:r>
            <a:endParaRPr/>
          </a:p>
        </p:txBody>
      </p:sp>
      <p:cxnSp>
        <p:nvCxnSpPr>
          <p:cNvPr id="411" name="Shape 411"/>
          <p:cNvCxnSpPr>
            <a:stCxn id="412" idx="2"/>
            <a:endCxn id="413" idx="0"/>
          </p:cNvCxnSpPr>
          <p:nvPr/>
        </p:nvCxnSpPr>
        <p:spPr>
          <a:xfrm flipH="1">
            <a:off x="1758000" y="1883363"/>
            <a:ext cx="2814000" cy="635700"/>
          </a:xfrm>
          <a:prstGeom prst="straightConnector1">
            <a:avLst/>
          </a:prstGeom>
          <a:noFill/>
          <a:ln cap="flat" cmpd="sng" w="28575">
            <a:solidFill>
              <a:srgbClr val="660000"/>
            </a:solidFill>
            <a:prstDash val="solid"/>
            <a:round/>
            <a:headEnd len="med" w="med" type="none"/>
            <a:tailEnd len="med" w="med" type="triangle"/>
          </a:ln>
        </p:spPr>
      </p:cxnSp>
      <p:cxnSp>
        <p:nvCxnSpPr>
          <p:cNvPr id="414" name="Shape 414"/>
          <p:cNvCxnSpPr>
            <a:stCxn id="412" idx="2"/>
            <a:endCxn id="415" idx="0"/>
          </p:cNvCxnSpPr>
          <p:nvPr/>
        </p:nvCxnSpPr>
        <p:spPr>
          <a:xfrm>
            <a:off x="4572000" y="1883363"/>
            <a:ext cx="2814000" cy="635700"/>
          </a:xfrm>
          <a:prstGeom prst="straightConnector1">
            <a:avLst/>
          </a:prstGeom>
          <a:noFill/>
          <a:ln cap="flat" cmpd="sng" w="28575">
            <a:solidFill>
              <a:srgbClr val="660000"/>
            </a:solidFill>
            <a:prstDash val="solid"/>
            <a:round/>
            <a:headEnd len="med" w="med" type="none"/>
            <a:tailEnd len="med" w="med" type="triangle"/>
          </a:ln>
        </p:spPr>
      </p:cxnSp>
      <p:sp>
        <p:nvSpPr>
          <p:cNvPr id="416" name="Shape 416"/>
          <p:cNvSpPr/>
          <p:nvPr/>
        </p:nvSpPr>
        <p:spPr>
          <a:xfrm>
            <a:off x="1471650" y="3716163"/>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12</a:t>
            </a:r>
            <a:endParaRPr sz="1800">
              <a:latin typeface="Average"/>
              <a:ea typeface="Average"/>
              <a:cs typeface="Average"/>
              <a:sym typeface="Average"/>
            </a:endParaRPr>
          </a:p>
        </p:txBody>
      </p:sp>
      <p:sp>
        <p:nvSpPr>
          <p:cNvPr id="417" name="Shape 417"/>
          <p:cNvSpPr/>
          <p:nvPr/>
        </p:nvSpPr>
        <p:spPr>
          <a:xfrm>
            <a:off x="633725" y="3716163"/>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9</a:t>
            </a:r>
            <a:endParaRPr sz="1800">
              <a:latin typeface="Average"/>
              <a:ea typeface="Average"/>
              <a:cs typeface="Average"/>
              <a:sym typeface="Average"/>
            </a:endParaRPr>
          </a:p>
        </p:txBody>
      </p:sp>
      <p:sp>
        <p:nvSpPr>
          <p:cNvPr id="418" name="Shape 418"/>
          <p:cNvSpPr/>
          <p:nvPr/>
        </p:nvSpPr>
        <p:spPr>
          <a:xfrm>
            <a:off x="2309575" y="3716163"/>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10</a:t>
            </a:r>
            <a:endParaRPr sz="1800">
              <a:latin typeface="Average"/>
              <a:ea typeface="Average"/>
              <a:cs typeface="Average"/>
              <a:sym typeface="Average"/>
            </a:endParaRPr>
          </a:p>
        </p:txBody>
      </p:sp>
      <p:cxnSp>
        <p:nvCxnSpPr>
          <p:cNvPr id="419" name="Shape 419"/>
          <p:cNvCxnSpPr>
            <a:stCxn id="413" idx="2"/>
            <a:endCxn id="417" idx="0"/>
          </p:cNvCxnSpPr>
          <p:nvPr/>
        </p:nvCxnSpPr>
        <p:spPr>
          <a:xfrm flipH="1">
            <a:off x="920100" y="3091788"/>
            <a:ext cx="837900" cy="624300"/>
          </a:xfrm>
          <a:prstGeom prst="straightConnector1">
            <a:avLst/>
          </a:prstGeom>
          <a:noFill/>
          <a:ln cap="flat" cmpd="sng" w="28575">
            <a:solidFill>
              <a:srgbClr val="274E13"/>
            </a:solidFill>
            <a:prstDash val="solid"/>
            <a:round/>
            <a:headEnd len="med" w="med" type="none"/>
            <a:tailEnd len="med" w="med" type="triangle"/>
          </a:ln>
        </p:spPr>
      </p:cxnSp>
      <p:cxnSp>
        <p:nvCxnSpPr>
          <p:cNvPr id="420" name="Shape 420"/>
          <p:cNvCxnSpPr>
            <a:stCxn id="413" idx="2"/>
            <a:endCxn id="416" idx="0"/>
          </p:cNvCxnSpPr>
          <p:nvPr/>
        </p:nvCxnSpPr>
        <p:spPr>
          <a:xfrm>
            <a:off x="1758000" y="3091788"/>
            <a:ext cx="0" cy="624300"/>
          </a:xfrm>
          <a:prstGeom prst="straightConnector1">
            <a:avLst/>
          </a:prstGeom>
          <a:noFill/>
          <a:ln cap="flat" cmpd="sng" w="28575">
            <a:solidFill>
              <a:srgbClr val="274E13"/>
            </a:solidFill>
            <a:prstDash val="solid"/>
            <a:round/>
            <a:headEnd len="med" w="med" type="none"/>
            <a:tailEnd len="med" w="med" type="triangle"/>
          </a:ln>
        </p:spPr>
      </p:cxnSp>
      <p:cxnSp>
        <p:nvCxnSpPr>
          <p:cNvPr id="421" name="Shape 421"/>
          <p:cNvCxnSpPr>
            <a:stCxn id="413" idx="2"/>
            <a:endCxn id="418" idx="0"/>
          </p:cNvCxnSpPr>
          <p:nvPr/>
        </p:nvCxnSpPr>
        <p:spPr>
          <a:xfrm>
            <a:off x="1758000" y="3091788"/>
            <a:ext cx="837900" cy="624300"/>
          </a:xfrm>
          <a:prstGeom prst="straightConnector1">
            <a:avLst/>
          </a:prstGeom>
          <a:noFill/>
          <a:ln cap="flat" cmpd="sng" w="28575">
            <a:solidFill>
              <a:srgbClr val="274E13"/>
            </a:solidFill>
            <a:prstDash val="solid"/>
            <a:round/>
            <a:headEnd len="med" w="med" type="none"/>
            <a:tailEnd len="med" w="med" type="triangle"/>
          </a:ln>
        </p:spPr>
      </p:cxnSp>
      <p:sp>
        <p:nvSpPr>
          <p:cNvPr id="422" name="Shape 422"/>
          <p:cNvSpPr/>
          <p:nvPr/>
        </p:nvSpPr>
        <p:spPr>
          <a:xfrm>
            <a:off x="4285650" y="3715988"/>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28</a:t>
            </a:r>
            <a:endParaRPr sz="1800">
              <a:latin typeface="Average"/>
              <a:ea typeface="Average"/>
              <a:cs typeface="Average"/>
              <a:sym typeface="Average"/>
            </a:endParaRPr>
          </a:p>
        </p:txBody>
      </p:sp>
      <p:sp>
        <p:nvSpPr>
          <p:cNvPr id="423" name="Shape 423"/>
          <p:cNvSpPr/>
          <p:nvPr/>
        </p:nvSpPr>
        <p:spPr>
          <a:xfrm>
            <a:off x="3447725" y="3715988"/>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26</a:t>
            </a:r>
            <a:endParaRPr sz="1800">
              <a:latin typeface="Average"/>
              <a:ea typeface="Average"/>
              <a:cs typeface="Average"/>
              <a:sym typeface="Average"/>
            </a:endParaRPr>
          </a:p>
        </p:txBody>
      </p:sp>
      <p:sp>
        <p:nvSpPr>
          <p:cNvPr id="424" name="Shape 424"/>
          <p:cNvSpPr/>
          <p:nvPr/>
        </p:nvSpPr>
        <p:spPr>
          <a:xfrm>
            <a:off x="5123575" y="3715988"/>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23</a:t>
            </a:r>
            <a:endParaRPr sz="1800">
              <a:latin typeface="Average"/>
              <a:ea typeface="Average"/>
              <a:cs typeface="Average"/>
              <a:sym typeface="Average"/>
            </a:endParaRPr>
          </a:p>
        </p:txBody>
      </p:sp>
      <p:cxnSp>
        <p:nvCxnSpPr>
          <p:cNvPr id="425" name="Shape 425"/>
          <p:cNvCxnSpPr>
            <a:stCxn id="426" idx="2"/>
            <a:endCxn id="423" idx="0"/>
          </p:cNvCxnSpPr>
          <p:nvPr/>
        </p:nvCxnSpPr>
        <p:spPr>
          <a:xfrm flipH="1">
            <a:off x="3734100" y="3091788"/>
            <a:ext cx="837900" cy="624300"/>
          </a:xfrm>
          <a:prstGeom prst="straightConnector1">
            <a:avLst/>
          </a:prstGeom>
          <a:noFill/>
          <a:ln cap="flat" cmpd="sng" w="28575">
            <a:solidFill>
              <a:srgbClr val="274E13"/>
            </a:solidFill>
            <a:prstDash val="solid"/>
            <a:round/>
            <a:headEnd len="med" w="med" type="none"/>
            <a:tailEnd len="med" w="med" type="triangle"/>
          </a:ln>
        </p:spPr>
      </p:cxnSp>
      <p:cxnSp>
        <p:nvCxnSpPr>
          <p:cNvPr id="427" name="Shape 427"/>
          <p:cNvCxnSpPr>
            <a:stCxn id="426" idx="2"/>
            <a:endCxn id="422" idx="0"/>
          </p:cNvCxnSpPr>
          <p:nvPr/>
        </p:nvCxnSpPr>
        <p:spPr>
          <a:xfrm>
            <a:off x="4572000" y="3091788"/>
            <a:ext cx="0" cy="624300"/>
          </a:xfrm>
          <a:prstGeom prst="straightConnector1">
            <a:avLst/>
          </a:prstGeom>
          <a:noFill/>
          <a:ln cap="flat" cmpd="sng" w="28575">
            <a:solidFill>
              <a:srgbClr val="274E13"/>
            </a:solidFill>
            <a:prstDash val="solid"/>
            <a:round/>
            <a:headEnd len="med" w="med" type="none"/>
            <a:tailEnd len="med" w="med" type="triangle"/>
          </a:ln>
        </p:spPr>
      </p:cxnSp>
      <p:sp>
        <p:nvSpPr>
          <p:cNvPr id="428" name="Shape 428"/>
          <p:cNvSpPr/>
          <p:nvPr/>
        </p:nvSpPr>
        <p:spPr>
          <a:xfrm>
            <a:off x="7099650" y="3715988"/>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22</a:t>
            </a:r>
            <a:endParaRPr sz="1800">
              <a:latin typeface="Average"/>
              <a:ea typeface="Average"/>
              <a:cs typeface="Average"/>
              <a:sym typeface="Average"/>
            </a:endParaRPr>
          </a:p>
        </p:txBody>
      </p:sp>
      <p:sp>
        <p:nvSpPr>
          <p:cNvPr id="429" name="Shape 429"/>
          <p:cNvSpPr/>
          <p:nvPr/>
        </p:nvSpPr>
        <p:spPr>
          <a:xfrm>
            <a:off x="6261725" y="3715988"/>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35</a:t>
            </a:r>
            <a:endParaRPr sz="1800">
              <a:latin typeface="Average"/>
              <a:ea typeface="Average"/>
              <a:cs typeface="Average"/>
              <a:sym typeface="Average"/>
            </a:endParaRPr>
          </a:p>
        </p:txBody>
      </p:sp>
      <p:sp>
        <p:nvSpPr>
          <p:cNvPr id="430" name="Shape 430"/>
          <p:cNvSpPr/>
          <p:nvPr/>
        </p:nvSpPr>
        <p:spPr>
          <a:xfrm>
            <a:off x="7937575" y="3715988"/>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19</a:t>
            </a:r>
            <a:endParaRPr sz="1800">
              <a:latin typeface="Average"/>
              <a:ea typeface="Average"/>
              <a:cs typeface="Average"/>
              <a:sym typeface="Average"/>
            </a:endParaRPr>
          </a:p>
        </p:txBody>
      </p:sp>
      <p:cxnSp>
        <p:nvCxnSpPr>
          <p:cNvPr id="431" name="Shape 431"/>
          <p:cNvCxnSpPr>
            <a:stCxn id="415" idx="2"/>
            <a:endCxn id="429" idx="0"/>
          </p:cNvCxnSpPr>
          <p:nvPr/>
        </p:nvCxnSpPr>
        <p:spPr>
          <a:xfrm flipH="1">
            <a:off x="6548100" y="3091788"/>
            <a:ext cx="837900" cy="624300"/>
          </a:xfrm>
          <a:prstGeom prst="straightConnector1">
            <a:avLst/>
          </a:prstGeom>
          <a:noFill/>
          <a:ln cap="flat" cmpd="sng" w="28575">
            <a:solidFill>
              <a:srgbClr val="274E13"/>
            </a:solidFill>
            <a:prstDash val="solid"/>
            <a:round/>
            <a:headEnd len="med" w="med" type="none"/>
            <a:tailEnd len="med" w="med" type="triangle"/>
          </a:ln>
        </p:spPr>
      </p:cxnSp>
      <p:cxnSp>
        <p:nvCxnSpPr>
          <p:cNvPr id="432" name="Shape 432"/>
          <p:cNvCxnSpPr>
            <a:stCxn id="415" idx="2"/>
            <a:endCxn id="428" idx="0"/>
          </p:cNvCxnSpPr>
          <p:nvPr/>
        </p:nvCxnSpPr>
        <p:spPr>
          <a:xfrm>
            <a:off x="7386000" y="3091788"/>
            <a:ext cx="0" cy="624300"/>
          </a:xfrm>
          <a:prstGeom prst="straightConnector1">
            <a:avLst/>
          </a:prstGeom>
          <a:noFill/>
          <a:ln cap="flat" cmpd="sng" w="28575">
            <a:solidFill>
              <a:srgbClr val="274E13"/>
            </a:solidFill>
            <a:prstDash val="solid"/>
            <a:round/>
            <a:headEnd len="med" w="med" type="none"/>
            <a:tailEnd len="med" w="med" type="triangle"/>
          </a:ln>
        </p:spPr>
      </p:cxnSp>
      <p:cxnSp>
        <p:nvCxnSpPr>
          <p:cNvPr id="433" name="Shape 433"/>
          <p:cNvCxnSpPr>
            <a:stCxn id="415" idx="2"/>
            <a:endCxn id="430" idx="0"/>
          </p:cNvCxnSpPr>
          <p:nvPr/>
        </p:nvCxnSpPr>
        <p:spPr>
          <a:xfrm>
            <a:off x="7386000" y="3091788"/>
            <a:ext cx="837900" cy="624300"/>
          </a:xfrm>
          <a:prstGeom prst="straightConnector1">
            <a:avLst/>
          </a:prstGeom>
          <a:noFill/>
          <a:ln cap="flat" cmpd="sng" w="28575">
            <a:solidFill>
              <a:srgbClr val="274E13"/>
            </a:solidFill>
            <a:prstDash val="solid"/>
            <a:round/>
            <a:headEnd len="med" w="med" type="none"/>
            <a:tailEnd len="med" w="med" type="triangle"/>
          </a:ln>
        </p:spPr>
      </p:cxnSp>
      <p:sp>
        <p:nvSpPr>
          <p:cNvPr id="434" name="Shape 434"/>
          <p:cNvSpPr txBox="1"/>
          <p:nvPr/>
        </p:nvSpPr>
        <p:spPr>
          <a:xfrm>
            <a:off x="8091150" y="1941425"/>
            <a:ext cx="663300" cy="3531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 sz="1800">
                <a:solidFill>
                  <a:schemeClr val="accent3"/>
                </a:solidFill>
                <a:latin typeface="Average"/>
                <a:ea typeface="Average"/>
                <a:cs typeface="Average"/>
                <a:sym typeface="Average"/>
              </a:rPr>
              <a:t>max</a:t>
            </a:r>
            <a:endParaRPr sz="1800">
              <a:solidFill>
                <a:schemeClr val="accent3"/>
              </a:solidFill>
              <a:latin typeface="Average"/>
              <a:ea typeface="Average"/>
              <a:cs typeface="Average"/>
              <a:sym typeface="Average"/>
            </a:endParaRPr>
          </a:p>
        </p:txBody>
      </p:sp>
      <p:sp>
        <p:nvSpPr>
          <p:cNvPr id="435" name="Shape 435"/>
          <p:cNvSpPr txBox="1"/>
          <p:nvPr/>
        </p:nvSpPr>
        <p:spPr>
          <a:xfrm>
            <a:off x="8091150" y="3091800"/>
            <a:ext cx="663300" cy="3531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 sz="1800">
                <a:solidFill>
                  <a:schemeClr val="accent3"/>
                </a:solidFill>
                <a:latin typeface="Average"/>
                <a:ea typeface="Average"/>
                <a:cs typeface="Average"/>
                <a:sym typeface="Average"/>
              </a:rPr>
              <a:t>min</a:t>
            </a:r>
            <a:endParaRPr sz="1800">
              <a:solidFill>
                <a:schemeClr val="accent3"/>
              </a:solidFill>
              <a:latin typeface="Average"/>
              <a:ea typeface="Average"/>
              <a:cs typeface="Average"/>
              <a:sym typeface="Average"/>
            </a:endParaRPr>
          </a:p>
        </p:txBody>
      </p:sp>
      <p:cxnSp>
        <p:nvCxnSpPr>
          <p:cNvPr id="436" name="Shape 436"/>
          <p:cNvCxnSpPr>
            <a:stCxn id="412" idx="2"/>
            <a:endCxn id="426" idx="0"/>
          </p:cNvCxnSpPr>
          <p:nvPr/>
        </p:nvCxnSpPr>
        <p:spPr>
          <a:xfrm>
            <a:off x="4572000" y="1883363"/>
            <a:ext cx="0" cy="635700"/>
          </a:xfrm>
          <a:prstGeom prst="straightConnector1">
            <a:avLst/>
          </a:prstGeom>
          <a:noFill/>
          <a:ln cap="flat" cmpd="sng" w="28575">
            <a:solidFill>
              <a:srgbClr val="FF0000"/>
            </a:solidFill>
            <a:prstDash val="solid"/>
            <a:round/>
            <a:headEnd len="med" w="med" type="none"/>
            <a:tailEnd len="med" w="med" type="triangle"/>
          </a:ln>
        </p:spPr>
      </p:cxnSp>
      <p:cxnSp>
        <p:nvCxnSpPr>
          <p:cNvPr id="437" name="Shape 437"/>
          <p:cNvCxnSpPr>
            <a:stCxn id="426" idx="2"/>
            <a:endCxn id="424" idx="0"/>
          </p:cNvCxnSpPr>
          <p:nvPr/>
        </p:nvCxnSpPr>
        <p:spPr>
          <a:xfrm>
            <a:off x="4572000" y="3091788"/>
            <a:ext cx="837900" cy="624300"/>
          </a:xfrm>
          <a:prstGeom prst="straightConnector1">
            <a:avLst/>
          </a:prstGeom>
          <a:noFill/>
          <a:ln cap="flat" cmpd="sng" w="28575">
            <a:solidFill>
              <a:srgbClr val="00FF00"/>
            </a:solidFill>
            <a:prstDash val="solid"/>
            <a:round/>
            <a:headEnd len="med" w="med" type="none"/>
            <a:tailEnd len="med" w="med" type="triangle"/>
          </a:ln>
        </p:spPr>
      </p:cxnSp>
      <p:sp>
        <p:nvSpPr>
          <p:cNvPr id="412" name="Shape 412"/>
          <p:cNvSpPr/>
          <p:nvPr/>
        </p:nvSpPr>
        <p:spPr>
          <a:xfrm>
            <a:off x="4285650" y="1310663"/>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23</a:t>
            </a:r>
            <a:endParaRPr sz="1800">
              <a:latin typeface="Average"/>
              <a:ea typeface="Average"/>
              <a:cs typeface="Average"/>
              <a:sym typeface="Average"/>
            </a:endParaRPr>
          </a:p>
        </p:txBody>
      </p:sp>
      <p:sp>
        <p:nvSpPr>
          <p:cNvPr id="426" name="Shape 426"/>
          <p:cNvSpPr/>
          <p:nvPr/>
        </p:nvSpPr>
        <p:spPr>
          <a:xfrm>
            <a:off x="4285650" y="2519088"/>
            <a:ext cx="572700" cy="572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23</a:t>
            </a:r>
            <a:endParaRPr sz="1800">
              <a:latin typeface="Average"/>
              <a:ea typeface="Average"/>
              <a:cs typeface="Average"/>
              <a:sym typeface="Average"/>
            </a:endParaRPr>
          </a:p>
        </p:txBody>
      </p:sp>
      <p:sp>
        <p:nvSpPr>
          <p:cNvPr id="413" name="Shape 413"/>
          <p:cNvSpPr/>
          <p:nvPr/>
        </p:nvSpPr>
        <p:spPr>
          <a:xfrm>
            <a:off x="1471650" y="2519088"/>
            <a:ext cx="572700" cy="572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9</a:t>
            </a:r>
            <a:endParaRPr sz="1800">
              <a:latin typeface="Average"/>
              <a:ea typeface="Average"/>
              <a:cs typeface="Average"/>
              <a:sym typeface="Average"/>
            </a:endParaRPr>
          </a:p>
        </p:txBody>
      </p:sp>
      <p:sp>
        <p:nvSpPr>
          <p:cNvPr id="415" name="Shape 415"/>
          <p:cNvSpPr/>
          <p:nvPr/>
        </p:nvSpPr>
        <p:spPr>
          <a:xfrm>
            <a:off x="7099650" y="2519088"/>
            <a:ext cx="572700" cy="572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19</a:t>
            </a:r>
            <a:endParaRPr sz="1800">
              <a:latin typeface="Average"/>
              <a:ea typeface="Average"/>
              <a:cs typeface="Average"/>
              <a:sym typeface="Average"/>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Shape 4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Normal AI: tree size</a:t>
            </a:r>
            <a:endParaRPr/>
          </a:p>
        </p:txBody>
      </p:sp>
      <p:sp>
        <p:nvSpPr>
          <p:cNvPr id="443" name="Shape 4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Branching factor:</a:t>
            </a:r>
            <a:endParaRPr/>
          </a:p>
          <a:p>
            <a:pPr indent="-342900" lvl="0" marL="457200" rtl="0">
              <a:spcBef>
                <a:spcPts val="1600"/>
              </a:spcBef>
              <a:spcAft>
                <a:spcPts val="0"/>
              </a:spcAft>
              <a:buSzPts val="1800"/>
              <a:buChar char="●"/>
            </a:pPr>
            <a:r>
              <a:rPr lang="en"/>
              <a:t>7 pieces, each in 2 circles, plus second move for commander:</a:t>
            </a:r>
            <a:br>
              <a:rPr lang="en"/>
            </a:br>
            <a:r>
              <a:rPr lang="en"/>
              <a:t>18 regular moves</a:t>
            </a:r>
            <a:endParaRPr/>
          </a:p>
          <a:p>
            <a:pPr indent="-342900" lvl="0" marL="457200" rtl="0">
              <a:spcBef>
                <a:spcPts val="0"/>
              </a:spcBef>
              <a:spcAft>
                <a:spcPts val="0"/>
              </a:spcAft>
              <a:buSzPts val="1800"/>
              <a:buChar char="●"/>
            </a:pPr>
            <a:r>
              <a:rPr lang="en"/>
              <a:t>Beaming home an alien after sinking an opponent:</a:t>
            </a:r>
            <a:br>
              <a:rPr lang="en"/>
            </a:br>
            <a:r>
              <a:rPr lang="en"/>
              <a:t>6 aliens to choose from</a:t>
            </a:r>
            <a:endParaRPr/>
          </a:p>
          <a:p>
            <a:pPr indent="-342900" lvl="0" marL="457200" rtl="0">
              <a:spcBef>
                <a:spcPts val="0"/>
              </a:spcBef>
              <a:spcAft>
                <a:spcPts val="0"/>
              </a:spcAft>
              <a:buSzPts val="1800"/>
              <a:buChar char="●"/>
            </a:pPr>
            <a:r>
              <a:rPr lang="en"/>
              <a:t>Possible rescue from black hole at the end of the turn:</a:t>
            </a:r>
            <a:br>
              <a:rPr lang="en"/>
            </a:br>
            <a:r>
              <a:rPr lang="en"/>
              <a:t>8 rescue locations</a:t>
            </a:r>
            <a:endParaRPr/>
          </a:p>
          <a:p>
            <a:pPr indent="0" lvl="0" marL="0" rtl="0">
              <a:spcBef>
                <a:spcPts val="1600"/>
              </a:spcBef>
              <a:spcAft>
                <a:spcPts val="0"/>
              </a:spcAft>
              <a:buNone/>
            </a:pPr>
            <a:r>
              <a:rPr lang="en"/>
              <a:t>Worst case: 18 × 6 × 8 = 864</a:t>
            </a:r>
            <a:endParaRPr/>
          </a:p>
          <a:p>
            <a:pPr indent="0" lvl="0" marL="0">
              <a:spcBef>
                <a:spcPts val="1600"/>
              </a:spcBef>
              <a:spcAft>
                <a:spcPts val="1600"/>
              </a:spcAft>
              <a:buNone/>
            </a:pPr>
            <a:r>
              <a:rPr lang="en"/>
              <a:t>Average: ~13, but cases of 100+ do happen!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Shape 4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Normal AI: tree depth </a:t>
            </a:r>
            <a:endParaRPr/>
          </a:p>
        </p:txBody>
      </p:sp>
      <p:sp>
        <p:nvSpPr>
          <p:cNvPr id="449" name="Shape 4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Empirically: can evaluate ~10k positions per second (on average mobile device)</a:t>
            </a:r>
            <a:endParaRPr/>
          </a:p>
          <a:p>
            <a:pPr indent="-342900" lvl="0" marL="457200" rtl="0">
              <a:spcBef>
                <a:spcPts val="0"/>
              </a:spcBef>
              <a:spcAft>
                <a:spcPts val="0"/>
              </a:spcAft>
              <a:buSzPts val="1800"/>
              <a:buChar char="●"/>
            </a:pPr>
            <a:r>
              <a:rPr lang="en"/>
              <a:t>Think for 5 seconds: 50k positions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Shape 4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Normal AI: tree depth </a:t>
            </a:r>
            <a:endParaRPr/>
          </a:p>
        </p:txBody>
      </p:sp>
      <p:sp>
        <p:nvSpPr>
          <p:cNvPr id="455" name="Shape 4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Empirically: can evaluate ~10k positions per second (on average mobile device)</a:t>
            </a:r>
            <a:endParaRPr/>
          </a:p>
          <a:p>
            <a:pPr indent="-342900" lvl="0" marL="457200" rtl="0">
              <a:spcBef>
                <a:spcPts val="0"/>
              </a:spcBef>
              <a:spcAft>
                <a:spcPts val="0"/>
              </a:spcAft>
              <a:buSzPts val="1800"/>
              <a:buChar char="●"/>
            </a:pPr>
            <a:r>
              <a:rPr lang="en"/>
              <a:t>Think for 5 seconds: 50k positions</a:t>
            </a:r>
            <a:endParaRPr/>
          </a:p>
          <a:p>
            <a:pPr indent="-342900" lvl="0" marL="457200" rtl="0">
              <a:spcBef>
                <a:spcPts val="0"/>
              </a:spcBef>
              <a:spcAft>
                <a:spcPts val="0"/>
              </a:spcAft>
              <a:buSzPts val="1800"/>
              <a:buChar char="●"/>
            </a:pPr>
            <a:r>
              <a:rPr lang="en"/>
              <a:t>Tree depth: log(50k) / log(13) = 4.2</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Shape 4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Normal AI: tree depth </a:t>
            </a:r>
            <a:endParaRPr/>
          </a:p>
        </p:txBody>
      </p:sp>
      <p:sp>
        <p:nvSpPr>
          <p:cNvPr id="461" name="Shape 4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Empirically: can evaluate ~10k positions per second (on average mobile device)</a:t>
            </a:r>
            <a:endParaRPr/>
          </a:p>
          <a:p>
            <a:pPr indent="-342900" lvl="0" marL="457200" rtl="0">
              <a:spcBef>
                <a:spcPts val="0"/>
              </a:spcBef>
              <a:spcAft>
                <a:spcPts val="0"/>
              </a:spcAft>
              <a:buSzPts val="1800"/>
              <a:buChar char="●"/>
            </a:pPr>
            <a:r>
              <a:rPr lang="en"/>
              <a:t>Think for 5 seconds: 50k positions</a:t>
            </a:r>
            <a:endParaRPr/>
          </a:p>
          <a:p>
            <a:pPr indent="-342900" lvl="0" marL="457200" rtl="0">
              <a:spcBef>
                <a:spcPts val="0"/>
              </a:spcBef>
              <a:spcAft>
                <a:spcPts val="0"/>
              </a:spcAft>
              <a:buSzPts val="1800"/>
              <a:buChar char="●"/>
            </a:pPr>
            <a:r>
              <a:rPr lang="en"/>
              <a:t>Tree depth: log(50k) / log(13) = 4.2</a:t>
            </a:r>
            <a:endParaRPr/>
          </a:p>
          <a:p>
            <a:pPr indent="0" lvl="0" marL="0" rtl="0">
              <a:spcBef>
                <a:spcPts val="1600"/>
              </a:spcBef>
              <a:spcAft>
                <a:spcPts val="1600"/>
              </a:spcAft>
              <a:buNone/>
            </a:pPr>
            <a:r>
              <a:rPr lang="en"/>
              <a:t>With 4 players, we just barely consider our second move! What can we do?</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Shape 4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Normal AI: pruning</a:t>
            </a:r>
            <a:endParaRPr/>
          </a:p>
        </p:txBody>
      </p:sp>
      <p:sp>
        <p:nvSpPr>
          <p:cNvPr id="467" name="Shape 4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t>Standard technique applied to minimax: </a:t>
            </a:r>
            <a:r>
              <a:rPr i="1" lang="en"/>
              <a:t>alpha-beta pruning</a:t>
            </a:r>
            <a:endParaRPr/>
          </a:p>
        </p:txBody>
      </p:sp>
      <p:cxnSp>
        <p:nvCxnSpPr>
          <p:cNvPr id="468" name="Shape 468"/>
          <p:cNvCxnSpPr>
            <a:stCxn id="469" idx="2"/>
            <a:endCxn id="470" idx="0"/>
          </p:cNvCxnSpPr>
          <p:nvPr/>
        </p:nvCxnSpPr>
        <p:spPr>
          <a:xfrm flipH="1">
            <a:off x="1758000" y="2340563"/>
            <a:ext cx="2814000" cy="635700"/>
          </a:xfrm>
          <a:prstGeom prst="straightConnector1">
            <a:avLst/>
          </a:prstGeom>
          <a:noFill/>
          <a:ln cap="flat" cmpd="sng" w="28575">
            <a:solidFill>
              <a:srgbClr val="FF0000"/>
            </a:solidFill>
            <a:prstDash val="solid"/>
            <a:round/>
            <a:headEnd len="med" w="med" type="none"/>
            <a:tailEnd len="med" w="med" type="triangle"/>
          </a:ln>
        </p:spPr>
      </p:cxnSp>
      <p:cxnSp>
        <p:nvCxnSpPr>
          <p:cNvPr id="471" name="Shape 471"/>
          <p:cNvCxnSpPr>
            <a:stCxn id="469" idx="2"/>
            <a:endCxn id="472" idx="0"/>
          </p:cNvCxnSpPr>
          <p:nvPr/>
        </p:nvCxnSpPr>
        <p:spPr>
          <a:xfrm>
            <a:off x="4572000" y="2340563"/>
            <a:ext cx="0" cy="635700"/>
          </a:xfrm>
          <a:prstGeom prst="straightConnector1">
            <a:avLst/>
          </a:prstGeom>
          <a:noFill/>
          <a:ln cap="flat" cmpd="sng" w="28575">
            <a:solidFill>
              <a:srgbClr val="FF0000"/>
            </a:solidFill>
            <a:prstDash val="solid"/>
            <a:round/>
            <a:headEnd len="med" w="med" type="none"/>
            <a:tailEnd len="med" w="med" type="triangle"/>
          </a:ln>
        </p:spPr>
      </p:cxnSp>
      <p:cxnSp>
        <p:nvCxnSpPr>
          <p:cNvPr id="473" name="Shape 473"/>
          <p:cNvCxnSpPr>
            <a:stCxn id="469" idx="2"/>
            <a:endCxn id="474" idx="0"/>
          </p:cNvCxnSpPr>
          <p:nvPr/>
        </p:nvCxnSpPr>
        <p:spPr>
          <a:xfrm>
            <a:off x="4572000" y="2340563"/>
            <a:ext cx="2814000" cy="635700"/>
          </a:xfrm>
          <a:prstGeom prst="straightConnector1">
            <a:avLst/>
          </a:prstGeom>
          <a:noFill/>
          <a:ln cap="flat" cmpd="sng" w="28575">
            <a:solidFill>
              <a:srgbClr val="FF0000"/>
            </a:solidFill>
            <a:prstDash val="solid"/>
            <a:round/>
            <a:headEnd len="med" w="med" type="none"/>
            <a:tailEnd len="med" w="med" type="triangle"/>
          </a:ln>
        </p:spPr>
      </p:cxnSp>
      <p:sp>
        <p:nvSpPr>
          <p:cNvPr id="475" name="Shape 475"/>
          <p:cNvSpPr/>
          <p:nvPr/>
        </p:nvSpPr>
        <p:spPr>
          <a:xfrm>
            <a:off x="1471650" y="4173363"/>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28</a:t>
            </a:r>
            <a:endParaRPr sz="1800">
              <a:latin typeface="Average"/>
              <a:ea typeface="Average"/>
              <a:cs typeface="Average"/>
              <a:sym typeface="Average"/>
            </a:endParaRPr>
          </a:p>
        </p:txBody>
      </p:sp>
      <p:sp>
        <p:nvSpPr>
          <p:cNvPr id="476" name="Shape 476"/>
          <p:cNvSpPr/>
          <p:nvPr/>
        </p:nvSpPr>
        <p:spPr>
          <a:xfrm>
            <a:off x="633725" y="4173363"/>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26</a:t>
            </a:r>
            <a:endParaRPr sz="1800">
              <a:latin typeface="Average"/>
              <a:ea typeface="Average"/>
              <a:cs typeface="Average"/>
              <a:sym typeface="Average"/>
            </a:endParaRPr>
          </a:p>
        </p:txBody>
      </p:sp>
      <p:sp>
        <p:nvSpPr>
          <p:cNvPr id="477" name="Shape 477"/>
          <p:cNvSpPr/>
          <p:nvPr/>
        </p:nvSpPr>
        <p:spPr>
          <a:xfrm>
            <a:off x="2309575" y="4173363"/>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23</a:t>
            </a:r>
            <a:endParaRPr sz="1800">
              <a:latin typeface="Average"/>
              <a:ea typeface="Average"/>
              <a:cs typeface="Average"/>
              <a:sym typeface="Average"/>
            </a:endParaRPr>
          </a:p>
        </p:txBody>
      </p:sp>
      <p:cxnSp>
        <p:nvCxnSpPr>
          <p:cNvPr id="478" name="Shape 478"/>
          <p:cNvCxnSpPr>
            <a:stCxn id="470" idx="2"/>
            <a:endCxn id="476" idx="0"/>
          </p:cNvCxnSpPr>
          <p:nvPr/>
        </p:nvCxnSpPr>
        <p:spPr>
          <a:xfrm flipH="1">
            <a:off x="920100" y="3548988"/>
            <a:ext cx="837900" cy="624300"/>
          </a:xfrm>
          <a:prstGeom prst="straightConnector1">
            <a:avLst/>
          </a:prstGeom>
          <a:noFill/>
          <a:ln cap="flat" cmpd="sng" w="28575">
            <a:solidFill>
              <a:srgbClr val="00FF00"/>
            </a:solidFill>
            <a:prstDash val="solid"/>
            <a:round/>
            <a:headEnd len="med" w="med" type="none"/>
            <a:tailEnd len="med" w="med" type="triangle"/>
          </a:ln>
        </p:spPr>
      </p:cxnSp>
      <p:cxnSp>
        <p:nvCxnSpPr>
          <p:cNvPr id="479" name="Shape 479"/>
          <p:cNvCxnSpPr>
            <a:stCxn id="470" idx="2"/>
            <a:endCxn id="475" idx="0"/>
          </p:cNvCxnSpPr>
          <p:nvPr/>
        </p:nvCxnSpPr>
        <p:spPr>
          <a:xfrm>
            <a:off x="1758000" y="3548988"/>
            <a:ext cx="0" cy="624300"/>
          </a:xfrm>
          <a:prstGeom prst="straightConnector1">
            <a:avLst/>
          </a:prstGeom>
          <a:noFill/>
          <a:ln cap="flat" cmpd="sng" w="28575">
            <a:solidFill>
              <a:srgbClr val="00FF00"/>
            </a:solidFill>
            <a:prstDash val="solid"/>
            <a:round/>
            <a:headEnd len="med" w="med" type="none"/>
            <a:tailEnd len="med" w="med" type="triangle"/>
          </a:ln>
        </p:spPr>
      </p:cxnSp>
      <p:cxnSp>
        <p:nvCxnSpPr>
          <p:cNvPr id="480" name="Shape 480"/>
          <p:cNvCxnSpPr>
            <a:stCxn id="470" idx="2"/>
            <a:endCxn id="477" idx="0"/>
          </p:cNvCxnSpPr>
          <p:nvPr/>
        </p:nvCxnSpPr>
        <p:spPr>
          <a:xfrm>
            <a:off x="1758000" y="3548988"/>
            <a:ext cx="837900" cy="624300"/>
          </a:xfrm>
          <a:prstGeom prst="straightConnector1">
            <a:avLst/>
          </a:prstGeom>
          <a:noFill/>
          <a:ln cap="flat" cmpd="sng" w="28575">
            <a:solidFill>
              <a:srgbClr val="00FF00"/>
            </a:solidFill>
            <a:prstDash val="solid"/>
            <a:round/>
            <a:headEnd len="med" w="med" type="none"/>
            <a:tailEnd len="med" w="med" type="triangle"/>
          </a:ln>
        </p:spPr>
      </p:cxnSp>
      <p:sp>
        <p:nvSpPr>
          <p:cNvPr id="481" name="Shape 481"/>
          <p:cNvSpPr/>
          <p:nvPr/>
        </p:nvSpPr>
        <p:spPr>
          <a:xfrm>
            <a:off x="4285650" y="4173188"/>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12</a:t>
            </a:r>
            <a:endParaRPr sz="1800">
              <a:latin typeface="Average"/>
              <a:ea typeface="Average"/>
              <a:cs typeface="Average"/>
              <a:sym typeface="Average"/>
            </a:endParaRPr>
          </a:p>
        </p:txBody>
      </p:sp>
      <p:sp>
        <p:nvSpPr>
          <p:cNvPr id="482" name="Shape 482"/>
          <p:cNvSpPr/>
          <p:nvPr/>
        </p:nvSpPr>
        <p:spPr>
          <a:xfrm>
            <a:off x="3447725" y="4173188"/>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9</a:t>
            </a:r>
            <a:endParaRPr sz="1800">
              <a:latin typeface="Average"/>
              <a:ea typeface="Average"/>
              <a:cs typeface="Average"/>
              <a:sym typeface="Average"/>
            </a:endParaRPr>
          </a:p>
        </p:txBody>
      </p:sp>
      <p:sp>
        <p:nvSpPr>
          <p:cNvPr id="483" name="Shape 483"/>
          <p:cNvSpPr/>
          <p:nvPr/>
        </p:nvSpPr>
        <p:spPr>
          <a:xfrm>
            <a:off x="5123575" y="4173188"/>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10</a:t>
            </a:r>
            <a:endParaRPr sz="1800">
              <a:latin typeface="Average"/>
              <a:ea typeface="Average"/>
              <a:cs typeface="Average"/>
              <a:sym typeface="Average"/>
            </a:endParaRPr>
          </a:p>
        </p:txBody>
      </p:sp>
      <p:cxnSp>
        <p:nvCxnSpPr>
          <p:cNvPr id="484" name="Shape 484"/>
          <p:cNvCxnSpPr>
            <a:stCxn id="472" idx="2"/>
            <a:endCxn id="482" idx="0"/>
          </p:cNvCxnSpPr>
          <p:nvPr/>
        </p:nvCxnSpPr>
        <p:spPr>
          <a:xfrm flipH="1">
            <a:off x="3734100" y="3548988"/>
            <a:ext cx="837900" cy="624300"/>
          </a:xfrm>
          <a:prstGeom prst="straightConnector1">
            <a:avLst/>
          </a:prstGeom>
          <a:noFill/>
          <a:ln cap="flat" cmpd="sng" w="28575">
            <a:solidFill>
              <a:srgbClr val="00FF00"/>
            </a:solidFill>
            <a:prstDash val="solid"/>
            <a:round/>
            <a:headEnd len="med" w="med" type="none"/>
            <a:tailEnd len="med" w="med" type="triangle"/>
          </a:ln>
        </p:spPr>
      </p:cxnSp>
      <p:cxnSp>
        <p:nvCxnSpPr>
          <p:cNvPr id="485" name="Shape 485"/>
          <p:cNvCxnSpPr>
            <a:stCxn id="472" idx="2"/>
            <a:endCxn id="481" idx="0"/>
          </p:cNvCxnSpPr>
          <p:nvPr/>
        </p:nvCxnSpPr>
        <p:spPr>
          <a:xfrm>
            <a:off x="4572000" y="3548988"/>
            <a:ext cx="0" cy="624300"/>
          </a:xfrm>
          <a:prstGeom prst="straightConnector1">
            <a:avLst/>
          </a:prstGeom>
          <a:noFill/>
          <a:ln cap="flat" cmpd="sng" w="28575">
            <a:solidFill>
              <a:srgbClr val="00FF00"/>
            </a:solidFill>
            <a:prstDash val="solid"/>
            <a:round/>
            <a:headEnd len="med" w="med" type="none"/>
            <a:tailEnd len="med" w="med" type="triangle"/>
          </a:ln>
        </p:spPr>
      </p:cxnSp>
      <p:cxnSp>
        <p:nvCxnSpPr>
          <p:cNvPr id="486" name="Shape 486"/>
          <p:cNvCxnSpPr>
            <a:stCxn id="472" idx="2"/>
            <a:endCxn id="483" idx="0"/>
          </p:cNvCxnSpPr>
          <p:nvPr/>
        </p:nvCxnSpPr>
        <p:spPr>
          <a:xfrm>
            <a:off x="4572000" y="3548988"/>
            <a:ext cx="837900" cy="624300"/>
          </a:xfrm>
          <a:prstGeom prst="straightConnector1">
            <a:avLst/>
          </a:prstGeom>
          <a:noFill/>
          <a:ln cap="flat" cmpd="sng" w="28575">
            <a:solidFill>
              <a:srgbClr val="00FF00"/>
            </a:solidFill>
            <a:prstDash val="solid"/>
            <a:round/>
            <a:headEnd len="med" w="med" type="none"/>
            <a:tailEnd len="med" w="med" type="triangle"/>
          </a:ln>
        </p:spPr>
      </p:cxnSp>
      <p:sp>
        <p:nvSpPr>
          <p:cNvPr id="487" name="Shape 487"/>
          <p:cNvSpPr/>
          <p:nvPr/>
        </p:nvSpPr>
        <p:spPr>
          <a:xfrm>
            <a:off x="7099650" y="4173188"/>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22</a:t>
            </a:r>
            <a:endParaRPr sz="1800">
              <a:latin typeface="Average"/>
              <a:ea typeface="Average"/>
              <a:cs typeface="Average"/>
              <a:sym typeface="Average"/>
            </a:endParaRPr>
          </a:p>
        </p:txBody>
      </p:sp>
      <p:sp>
        <p:nvSpPr>
          <p:cNvPr id="488" name="Shape 488"/>
          <p:cNvSpPr/>
          <p:nvPr/>
        </p:nvSpPr>
        <p:spPr>
          <a:xfrm>
            <a:off x="6261725" y="4173188"/>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35</a:t>
            </a:r>
            <a:endParaRPr sz="1800">
              <a:latin typeface="Average"/>
              <a:ea typeface="Average"/>
              <a:cs typeface="Average"/>
              <a:sym typeface="Average"/>
            </a:endParaRPr>
          </a:p>
        </p:txBody>
      </p:sp>
      <p:sp>
        <p:nvSpPr>
          <p:cNvPr id="489" name="Shape 489"/>
          <p:cNvSpPr/>
          <p:nvPr/>
        </p:nvSpPr>
        <p:spPr>
          <a:xfrm>
            <a:off x="7937575" y="4173188"/>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19</a:t>
            </a:r>
            <a:endParaRPr sz="1800">
              <a:latin typeface="Average"/>
              <a:ea typeface="Average"/>
              <a:cs typeface="Average"/>
              <a:sym typeface="Average"/>
            </a:endParaRPr>
          </a:p>
        </p:txBody>
      </p:sp>
      <p:cxnSp>
        <p:nvCxnSpPr>
          <p:cNvPr id="490" name="Shape 490"/>
          <p:cNvCxnSpPr>
            <a:stCxn id="474" idx="2"/>
            <a:endCxn id="488" idx="0"/>
          </p:cNvCxnSpPr>
          <p:nvPr/>
        </p:nvCxnSpPr>
        <p:spPr>
          <a:xfrm flipH="1">
            <a:off x="6548100" y="3548988"/>
            <a:ext cx="837900" cy="624300"/>
          </a:xfrm>
          <a:prstGeom prst="straightConnector1">
            <a:avLst/>
          </a:prstGeom>
          <a:noFill/>
          <a:ln cap="flat" cmpd="sng" w="28575">
            <a:solidFill>
              <a:srgbClr val="00FF00"/>
            </a:solidFill>
            <a:prstDash val="solid"/>
            <a:round/>
            <a:headEnd len="med" w="med" type="none"/>
            <a:tailEnd len="med" w="med" type="triangle"/>
          </a:ln>
        </p:spPr>
      </p:cxnSp>
      <p:cxnSp>
        <p:nvCxnSpPr>
          <p:cNvPr id="491" name="Shape 491"/>
          <p:cNvCxnSpPr>
            <a:stCxn id="474" idx="2"/>
            <a:endCxn id="487" idx="0"/>
          </p:cNvCxnSpPr>
          <p:nvPr/>
        </p:nvCxnSpPr>
        <p:spPr>
          <a:xfrm>
            <a:off x="7386000" y="3548988"/>
            <a:ext cx="0" cy="624300"/>
          </a:xfrm>
          <a:prstGeom prst="straightConnector1">
            <a:avLst/>
          </a:prstGeom>
          <a:noFill/>
          <a:ln cap="flat" cmpd="sng" w="28575">
            <a:solidFill>
              <a:srgbClr val="00FF00"/>
            </a:solidFill>
            <a:prstDash val="solid"/>
            <a:round/>
            <a:headEnd len="med" w="med" type="none"/>
            <a:tailEnd len="med" w="med" type="triangle"/>
          </a:ln>
        </p:spPr>
      </p:cxnSp>
      <p:cxnSp>
        <p:nvCxnSpPr>
          <p:cNvPr id="492" name="Shape 492"/>
          <p:cNvCxnSpPr>
            <a:stCxn id="474" idx="2"/>
            <a:endCxn id="489" idx="0"/>
          </p:cNvCxnSpPr>
          <p:nvPr/>
        </p:nvCxnSpPr>
        <p:spPr>
          <a:xfrm>
            <a:off x="7386000" y="3548988"/>
            <a:ext cx="837900" cy="624300"/>
          </a:xfrm>
          <a:prstGeom prst="straightConnector1">
            <a:avLst/>
          </a:prstGeom>
          <a:noFill/>
          <a:ln cap="flat" cmpd="sng" w="28575">
            <a:solidFill>
              <a:srgbClr val="00FF00"/>
            </a:solidFill>
            <a:prstDash val="solid"/>
            <a:round/>
            <a:headEnd len="med" w="med" type="none"/>
            <a:tailEnd len="med" w="med" type="triangle"/>
          </a:ln>
        </p:spPr>
      </p:cxnSp>
      <p:sp>
        <p:nvSpPr>
          <p:cNvPr id="493" name="Shape 493"/>
          <p:cNvSpPr txBox="1"/>
          <p:nvPr/>
        </p:nvSpPr>
        <p:spPr>
          <a:xfrm>
            <a:off x="8091150" y="2398625"/>
            <a:ext cx="663300" cy="3531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 sz="1800">
                <a:solidFill>
                  <a:schemeClr val="accent3"/>
                </a:solidFill>
                <a:latin typeface="Average"/>
                <a:ea typeface="Average"/>
                <a:cs typeface="Average"/>
                <a:sym typeface="Average"/>
              </a:rPr>
              <a:t>max</a:t>
            </a:r>
            <a:endParaRPr sz="1800">
              <a:solidFill>
                <a:schemeClr val="accent3"/>
              </a:solidFill>
              <a:latin typeface="Average"/>
              <a:ea typeface="Average"/>
              <a:cs typeface="Average"/>
              <a:sym typeface="Average"/>
            </a:endParaRPr>
          </a:p>
        </p:txBody>
      </p:sp>
      <p:sp>
        <p:nvSpPr>
          <p:cNvPr id="494" name="Shape 494"/>
          <p:cNvSpPr txBox="1"/>
          <p:nvPr/>
        </p:nvSpPr>
        <p:spPr>
          <a:xfrm>
            <a:off x="8091150" y="3549000"/>
            <a:ext cx="663300" cy="3531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 sz="1800">
                <a:solidFill>
                  <a:schemeClr val="accent3"/>
                </a:solidFill>
                <a:latin typeface="Average"/>
                <a:ea typeface="Average"/>
                <a:cs typeface="Average"/>
                <a:sym typeface="Average"/>
              </a:rPr>
              <a:t>min</a:t>
            </a:r>
            <a:endParaRPr sz="1800">
              <a:solidFill>
                <a:schemeClr val="accent3"/>
              </a:solidFill>
              <a:latin typeface="Average"/>
              <a:ea typeface="Average"/>
              <a:cs typeface="Average"/>
              <a:sym typeface="Average"/>
            </a:endParaRPr>
          </a:p>
        </p:txBody>
      </p:sp>
      <p:sp>
        <p:nvSpPr>
          <p:cNvPr id="469" name="Shape 469"/>
          <p:cNvSpPr/>
          <p:nvPr/>
        </p:nvSpPr>
        <p:spPr>
          <a:xfrm>
            <a:off x="4285650" y="1767863"/>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Average"/>
              <a:ea typeface="Average"/>
              <a:cs typeface="Average"/>
              <a:sym typeface="Average"/>
            </a:endParaRPr>
          </a:p>
        </p:txBody>
      </p:sp>
      <p:sp>
        <p:nvSpPr>
          <p:cNvPr id="472" name="Shape 472"/>
          <p:cNvSpPr/>
          <p:nvPr/>
        </p:nvSpPr>
        <p:spPr>
          <a:xfrm>
            <a:off x="4285650" y="2976288"/>
            <a:ext cx="572700" cy="572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Average"/>
              <a:ea typeface="Average"/>
              <a:cs typeface="Average"/>
              <a:sym typeface="Average"/>
            </a:endParaRPr>
          </a:p>
        </p:txBody>
      </p:sp>
      <p:sp>
        <p:nvSpPr>
          <p:cNvPr id="470" name="Shape 470"/>
          <p:cNvSpPr/>
          <p:nvPr/>
        </p:nvSpPr>
        <p:spPr>
          <a:xfrm>
            <a:off x="1471650" y="2976288"/>
            <a:ext cx="572700" cy="572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Average"/>
              <a:ea typeface="Average"/>
              <a:cs typeface="Average"/>
              <a:sym typeface="Average"/>
            </a:endParaRPr>
          </a:p>
        </p:txBody>
      </p:sp>
      <p:sp>
        <p:nvSpPr>
          <p:cNvPr id="474" name="Shape 474"/>
          <p:cNvSpPr/>
          <p:nvPr/>
        </p:nvSpPr>
        <p:spPr>
          <a:xfrm>
            <a:off x="7099650" y="2976288"/>
            <a:ext cx="572700" cy="572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Average"/>
              <a:ea typeface="Average"/>
              <a:cs typeface="Average"/>
              <a:sym typeface="Average"/>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Shape 4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Normal AI: pruning</a:t>
            </a:r>
            <a:endParaRPr/>
          </a:p>
        </p:txBody>
      </p:sp>
      <p:sp>
        <p:nvSpPr>
          <p:cNvPr id="500" name="Shape 50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t>Standard technique applied to minimax: </a:t>
            </a:r>
            <a:r>
              <a:rPr i="1" lang="en"/>
              <a:t>alpha-beta pruning</a:t>
            </a:r>
            <a:endParaRPr/>
          </a:p>
        </p:txBody>
      </p:sp>
      <p:cxnSp>
        <p:nvCxnSpPr>
          <p:cNvPr id="501" name="Shape 501"/>
          <p:cNvCxnSpPr>
            <a:stCxn id="502" idx="2"/>
            <a:endCxn id="503" idx="0"/>
          </p:cNvCxnSpPr>
          <p:nvPr/>
        </p:nvCxnSpPr>
        <p:spPr>
          <a:xfrm flipH="1">
            <a:off x="1758000" y="2340563"/>
            <a:ext cx="2814000" cy="635700"/>
          </a:xfrm>
          <a:prstGeom prst="straightConnector1">
            <a:avLst/>
          </a:prstGeom>
          <a:noFill/>
          <a:ln cap="flat" cmpd="sng" w="28575">
            <a:solidFill>
              <a:srgbClr val="FF0000"/>
            </a:solidFill>
            <a:prstDash val="solid"/>
            <a:round/>
            <a:headEnd len="med" w="med" type="none"/>
            <a:tailEnd len="med" w="med" type="triangle"/>
          </a:ln>
        </p:spPr>
      </p:cxnSp>
      <p:cxnSp>
        <p:nvCxnSpPr>
          <p:cNvPr id="504" name="Shape 504"/>
          <p:cNvCxnSpPr>
            <a:stCxn id="502" idx="2"/>
            <a:endCxn id="505" idx="0"/>
          </p:cNvCxnSpPr>
          <p:nvPr/>
        </p:nvCxnSpPr>
        <p:spPr>
          <a:xfrm>
            <a:off x="4572000" y="2340563"/>
            <a:ext cx="0" cy="635700"/>
          </a:xfrm>
          <a:prstGeom prst="straightConnector1">
            <a:avLst/>
          </a:prstGeom>
          <a:noFill/>
          <a:ln cap="flat" cmpd="sng" w="28575">
            <a:solidFill>
              <a:srgbClr val="FF0000"/>
            </a:solidFill>
            <a:prstDash val="solid"/>
            <a:round/>
            <a:headEnd len="med" w="med" type="none"/>
            <a:tailEnd len="med" w="med" type="triangle"/>
          </a:ln>
        </p:spPr>
      </p:cxnSp>
      <p:cxnSp>
        <p:nvCxnSpPr>
          <p:cNvPr id="506" name="Shape 506"/>
          <p:cNvCxnSpPr>
            <a:stCxn id="502" idx="2"/>
            <a:endCxn id="507" idx="0"/>
          </p:cNvCxnSpPr>
          <p:nvPr/>
        </p:nvCxnSpPr>
        <p:spPr>
          <a:xfrm>
            <a:off x="4572000" y="2340563"/>
            <a:ext cx="2814000" cy="635700"/>
          </a:xfrm>
          <a:prstGeom prst="straightConnector1">
            <a:avLst/>
          </a:prstGeom>
          <a:noFill/>
          <a:ln cap="flat" cmpd="sng" w="28575">
            <a:solidFill>
              <a:srgbClr val="FF0000"/>
            </a:solidFill>
            <a:prstDash val="solid"/>
            <a:round/>
            <a:headEnd len="med" w="med" type="none"/>
            <a:tailEnd len="med" w="med" type="triangle"/>
          </a:ln>
        </p:spPr>
      </p:cxnSp>
      <p:sp>
        <p:nvSpPr>
          <p:cNvPr id="508" name="Shape 508"/>
          <p:cNvSpPr/>
          <p:nvPr/>
        </p:nvSpPr>
        <p:spPr>
          <a:xfrm>
            <a:off x="1471650" y="4173363"/>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28</a:t>
            </a:r>
            <a:endParaRPr sz="1800">
              <a:latin typeface="Average"/>
              <a:ea typeface="Average"/>
              <a:cs typeface="Average"/>
              <a:sym typeface="Average"/>
            </a:endParaRPr>
          </a:p>
        </p:txBody>
      </p:sp>
      <p:sp>
        <p:nvSpPr>
          <p:cNvPr id="509" name="Shape 509"/>
          <p:cNvSpPr/>
          <p:nvPr/>
        </p:nvSpPr>
        <p:spPr>
          <a:xfrm>
            <a:off x="633725" y="4173363"/>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26</a:t>
            </a:r>
            <a:endParaRPr sz="1800">
              <a:latin typeface="Average"/>
              <a:ea typeface="Average"/>
              <a:cs typeface="Average"/>
              <a:sym typeface="Average"/>
            </a:endParaRPr>
          </a:p>
        </p:txBody>
      </p:sp>
      <p:sp>
        <p:nvSpPr>
          <p:cNvPr id="510" name="Shape 510"/>
          <p:cNvSpPr/>
          <p:nvPr/>
        </p:nvSpPr>
        <p:spPr>
          <a:xfrm>
            <a:off x="2309575" y="4173363"/>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23</a:t>
            </a:r>
            <a:endParaRPr sz="1800">
              <a:latin typeface="Average"/>
              <a:ea typeface="Average"/>
              <a:cs typeface="Average"/>
              <a:sym typeface="Average"/>
            </a:endParaRPr>
          </a:p>
        </p:txBody>
      </p:sp>
      <p:cxnSp>
        <p:nvCxnSpPr>
          <p:cNvPr id="511" name="Shape 511"/>
          <p:cNvCxnSpPr>
            <a:stCxn id="503" idx="2"/>
            <a:endCxn id="509" idx="0"/>
          </p:cNvCxnSpPr>
          <p:nvPr/>
        </p:nvCxnSpPr>
        <p:spPr>
          <a:xfrm flipH="1">
            <a:off x="920100" y="3548988"/>
            <a:ext cx="837900" cy="624300"/>
          </a:xfrm>
          <a:prstGeom prst="straightConnector1">
            <a:avLst/>
          </a:prstGeom>
          <a:noFill/>
          <a:ln cap="flat" cmpd="sng" w="28575">
            <a:solidFill>
              <a:srgbClr val="274E13"/>
            </a:solidFill>
            <a:prstDash val="solid"/>
            <a:round/>
            <a:headEnd len="med" w="med" type="none"/>
            <a:tailEnd len="med" w="med" type="triangle"/>
          </a:ln>
        </p:spPr>
      </p:cxnSp>
      <p:cxnSp>
        <p:nvCxnSpPr>
          <p:cNvPr id="512" name="Shape 512"/>
          <p:cNvCxnSpPr>
            <a:stCxn id="503" idx="2"/>
            <a:endCxn id="508" idx="0"/>
          </p:cNvCxnSpPr>
          <p:nvPr/>
        </p:nvCxnSpPr>
        <p:spPr>
          <a:xfrm>
            <a:off x="1758000" y="3548988"/>
            <a:ext cx="0" cy="624300"/>
          </a:xfrm>
          <a:prstGeom prst="straightConnector1">
            <a:avLst/>
          </a:prstGeom>
          <a:noFill/>
          <a:ln cap="flat" cmpd="sng" w="28575">
            <a:solidFill>
              <a:srgbClr val="274E13"/>
            </a:solidFill>
            <a:prstDash val="solid"/>
            <a:round/>
            <a:headEnd len="med" w="med" type="none"/>
            <a:tailEnd len="med" w="med" type="triangle"/>
          </a:ln>
        </p:spPr>
      </p:cxnSp>
      <p:cxnSp>
        <p:nvCxnSpPr>
          <p:cNvPr id="513" name="Shape 513"/>
          <p:cNvCxnSpPr>
            <a:stCxn id="503" idx="2"/>
            <a:endCxn id="510" idx="0"/>
          </p:cNvCxnSpPr>
          <p:nvPr/>
        </p:nvCxnSpPr>
        <p:spPr>
          <a:xfrm>
            <a:off x="1758000" y="3548988"/>
            <a:ext cx="837900" cy="624300"/>
          </a:xfrm>
          <a:prstGeom prst="straightConnector1">
            <a:avLst/>
          </a:prstGeom>
          <a:noFill/>
          <a:ln cap="flat" cmpd="sng" w="28575">
            <a:solidFill>
              <a:srgbClr val="00FF00"/>
            </a:solidFill>
            <a:prstDash val="solid"/>
            <a:round/>
            <a:headEnd len="med" w="med" type="none"/>
            <a:tailEnd len="med" w="med" type="triangle"/>
          </a:ln>
        </p:spPr>
      </p:cxnSp>
      <p:sp>
        <p:nvSpPr>
          <p:cNvPr id="514" name="Shape 514"/>
          <p:cNvSpPr/>
          <p:nvPr/>
        </p:nvSpPr>
        <p:spPr>
          <a:xfrm>
            <a:off x="4285650" y="4173188"/>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12</a:t>
            </a:r>
            <a:endParaRPr sz="1800">
              <a:latin typeface="Average"/>
              <a:ea typeface="Average"/>
              <a:cs typeface="Average"/>
              <a:sym typeface="Average"/>
            </a:endParaRPr>
          </a:p>
        </p:txBody>
      </p:sp>
      <p:sp>
        <p:nvSpPr>
          <p:cNvPr id="515" name="Shape 515"/>
          <p:cNvSpPr/>
          <p:nvPr/>
        </p:nvSpPr>
        <p:spPr>
          <a:xfrm>
            <a:off x="3447725" y="4173188"/>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9</a:t>
            </a:r>
            <a:endParaRPr sz="1800">
              <a:latin typeface="Average"/>
              <a:ea typeface="Average"/>
              <a:cs typeface="Average"/>
              <a:sym typeface="Average"/>
            </a:endParaRPr>
          </a:p>
        </p:txBody>
      </p:sp>
      <p:sp>
        <p:nvSpPr>
          <p:cNvPr id="516" name="Shape 516"/>
          <p:cNvSpPr/>
          <p:nvPr/>
        </p:nvSpPr>
        <p:spPr>
          <a:xfrm>
            <a:off x="5123575" y="4173188"/>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10</a:t>
            </a:r>
            <a:endParaRPr sz="1800">
              <a:latin typeface="Average"/>
              <a:ea typeface="Average"/>
              <a:cs typeface="Average"/>
              <a:sym typeface="Average"/>
            </a:endParaRPr>
          </a:p>
        </p:txBody>
      </p:sp>
      <p:cxnSp>
        <p:nvCxnSpPr>
          <p:cNvPr id="517" name="Shape 517"/>
          <p:cNvCxnSpPr>
            <a:stCxn id="505" idx="2"/>
            <a:endCxn id="515" idx="0"/>
          </p:cNvCxnSpPr>
          <p:nvPr/>
        </p:nvCxnSpPr>
        <p:spPr>
          <a:xfrm flipH="1">
            <a:off x="3734100" y="3548988"/>
            <a:ext cx="837900" cy="624300"/>
          </a:xfrm>
          <a:prstGeom prst="straightConnector1">
            <a:avLst/>
          </a:prstGeom>
          <a:noFill/>
          <a:ln cap="flat" cmpd="sng" w="28575">
            <a:solidFill>
              <a:srgbClr val="00FF00"/>
            </a:solidFill>
            <a:prstDash val="solid"/>
            <a:round/>
            <a:headEnd len="med" w="med" type="none"/>
            <a:tailEnd len="med" w="med" type="triangle"/>
          </a:ln>
        </p:spPr>
      </p:cxnSp>
      <p:cxnSp>
        <p:nvCxnSpPr>
          <p:cNvPr id="518" name="Shape 518"/>
          <p:cNvCxnSpPr>
            <a:stCxn id="505" idx="2"/>
            <a:endCxn id="514" idx="0"/>
          </p:cNvCxnSpPr>
          <p:nvPr/>
        </p:nvCxnSpPr>
        <p:spPr>
          <a:xfrm>
            <a:off x="4572000" y="3548988"/>
            <a:ext cx="0" cy="624300"/>
          </a:xfrm>
          <a:prstGeom prst="straightConnector1">
            <a:avLst/>
          </a:prstGeom>
          <a:noFill/>
          <a:ln cap="flat" cmpd="sng" w="28575">
            <a:solidFill>
              <a:srgbClr val="00FF00"/>
            </a:solidFill>
            <a:prstDash val="solid"/>
            <a:round/>
            <a:headEnd len="med" w="med" type="none"/>
            <a:tailEnd len="med" w="med" type="triangle"/>
          </a:ln>
        </p:spPr>
      </p:cxnSp>
      <p:cxnSp>
        <p:nvCxnSpPr>
          <p:cNvPr id="519" name="Shape 519"/>
          <p:cNvCxnSpPr>
            <a:stCxn id="505" idx="2"/>
            <a:endCxn id="516" idx="0"/>
          </p:cNvCxnSpPr>
          <p:nvPr/>
        </p:nvCxnSpPr>
        <p:spPr>
          <a:xfrm>
            <a:off x="4572000" y="3548988"/>
            <a:ext cx="837900" cy="624300"/>
          </a:xfrm>
          <a:prstGeom prst="straightConnector1">
            <a:avLst/>
          </a:prstGeom>
          <a:noFill/>
          <a:ln cap="flat" cmpd="sng" w="28575">
            <a:solidFill>
              <a:srgbClr val="00FF00"/>
            </a:solidFill>
            <a:prstDash val="solid"/>
            <a:round/>
            <a:headEnd len="med" w="med" type="none"/>
            <a:tailEnd len="med" w="med" type="triangle"/>
          </a:ln>
        </p:spPr>
      </p:cxnSp>
      <p:sp>
        <p:nvSpPr>
          <p:cNvPr id="520" name="Shape 520"/>
          <p:cNvSpPr/>
          <p:nvPr/>
        </p:nvSpPr>
        <p:spPr>
          <a:xfrm>
            <a:off x="7099650" y="4173188"/>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22</a:t>
            </a:r>
            <a:endParaRPr sz="1800">
              <a:latin typeface="Average"/>
              <a:ea typeface="Average"/>
              <a:cs typeface="Average"/>
              <a:sym typeface="Average"/>
            </a:endParaRPr>
          </a:p>
        </p:txBody>
      </p:sp>
      <p:sp>
        <p:nvSpPr>
          <p:cNvPr id="521" name="Shape 521"/>
          <p:cNvSpPr/>
          <p:nvPr/>
        </p:nvSpPr>
        <p:spPr>
          <a:xfrm>
            <a:off x="6261725" y="4173188"/>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35</a:t>
            </a:r>
            <a:endParaRPr sz="1800">
              <a:latin typeface="Average"/>
              <a:ea typeface="Average"/>
              <a:cs typeface="Average"/>
              <a:sym typeface="Average"/>
            </a:endParaRPr>
          </a:p>
        </p:txBody>
      </p:sp>
      <p:sp>
        <p:nvSpPr>
          <p:cNvPr id="522" name="Shape 522"/>
          <p:cNvSpPr/>
          <p:nvPr/>
        </p:nvSpPr>
        <p:spPr>
          <a:xfrm>
            <a:off x="7937575" y="4173188"/>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19</a:t>
            </a:r>
            <a:endParaRPr sz="1800">
              <a:latin typeface="Average"/>
              <a:ea typeface="Average"/>
              <a:cs typeface="Average"/>
              <a:sym typeface="Average"/>
            </a:endParaRPr>
          </a:p>
        </p:txBody>
      </p:sp>
      <p:cxnSp>
        <p:nvCxnSpPr>
          <p:cNvPr id="523" name="Shape 523"/>
          <p:cNvCxnSpPr>
            <a:stCxn id="507" idx="2"/>
            <a:endCxn id="521" idx="0"/>
          </p:cNvCxnSpPr>
          <p:nvPr/>
        </p:nvCxnSpPr>
        <p:spPr>
          <a:xfrm flipH="1">
            <a:off x="6548100" y="3548988"/>
            <a:ext cx="837900" cy="624300"/>
          </a:xfrm>
          <a:prstGeom prst="straightConnector1">
            <a:avLst/>
          </a:prstGeom>
          <a:noFill/>
          <a:ln cap="flat" cmpd="sng" w="28575">
            <a:solidFill>
              <a:srgbClr val="00FF00"/>
            </a:solidFill>
            <a:prstDash val="solid"/>
            <a:round/>
            <a:headEnd len="med" w="med" type="none"/>
            <a:tailEnd len="med" w="med" type="triangle"/>
          </a:ln>
        </p:spPr>
      </p:cxnSp>
      <p:cxnSp>
        <p:nvCxnSpPr>
          <p:cNvPr id="524" name="Shape 524"/>
          <p:cNvCxnSpPr>
            <a:stCxn id="507" idx="2"/>
            <a:endCxn id="520" idx="0"/>
          </p:cNvCxnSpPr>
          <p:nvPr/>
        </p:nvCxnSpPr>
        <p:spPr>
          <a:xfrm>
            <a:off x="7386000" y="3548988"/>
            <a:ext cx="0" cy="624300"/>
          </a:xfrm>
          <a:prstGeom prst="straightConnector1">
            <a:avLst/>
          </a:prstGeom>
          <a:noFill/>
          <a:ln cap="flat" cmpd="sng" w="28575">
            <a:solidFill>
              <a:srgbClr val="00FF00"/>
            </a:solidFill>
            <a:prstDash val="solid"/>
            <a:round/>
            <a:headEnd len="med" w="med" type="none"/>
            <a:tailEnd len="med" w="med" type="triangle"/>
          </a:ln>
        </p:spPr>
      </p:cxnSp>
      <p:cxnSp>
        <p:nvCxnSpPr>
          <p:cNvPr id="525" name="Shape 525"/>
          <p:cNvCxnSpPr>
            <a:stCxn id="507" idx="2"/>
            <a:endCxn id="522" idx="0"/>
          </p:cNvCxnSpPr>
          <p:nvPr/>
        </p:nvCxnSpPr>
        <p:spPr>
          <a:xfrm>
            <a:off x="7386000" y="3548988"/>
            <a:ext cx="837900" cy="624300"/>
          </a:xfrm>
          <a:prstGeom prst="straightConnector1">
            <a:avLst/>
          </a:prstGeom>
          <a:noFill/>
          <a:ln cap="flat" cmpd="sng" w="28575">
            <a:solidFill>
              <a:srgbClr val="00FF00"/>
            </a:solidFill>
            <a:prstDash val="solid"/>
            <a:round/>
            <a:headEnd len="med" w="med" type="none"/>
            <a:tailEnd len="med" w="med" type="triangle"/>
          </a:ln>
        </p:spPr>
      </p:cxnSp>
      <p:sp>
        <p:nvSpPr>
          <p:cNvPr id="526" name="Shape 526"/>
          <p:cNvSpPr txBox="1"/>
          <p:nvPr/>
        </p:nvSpPr>
        <p:spPr>
          <a:xfrm>
            <a:off x="8091150" y="2398625"/>
            <a:ext cx="663300" cy="3531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 sz="1800">
                <a:solidFill>
                  <a:schemeClr val="accent3"/>
                </a:solidFill>
                <a:latin typeface="Average"/>
                <a:ea typeface="Average"/>
                <a:cs typeface="Average"/>
                <a:sym typeface="Average"/>
              </a:rPr>
              <a:t>max</a:t>
            </a:r>
            <a:endParaRPr sz="1800">
              <a:solidFill>
                <a:schemeClr val="accent3"/>
              </a:solidFill>
              <a:latin typeface="Average"/>
              <a:ea typeface="Average"/>
              <a:cs typeface="Average"/>
              <a:sym typeface="Average"/>
            </a:endParaRPr>
          </a:p>
        </p:txBody>
      </p:sp>
      <p:sp>
        <p:nvSpPr>
          <p:cNvPr id="527" name="Shape 527"/>
          <p:cNvSpPr txBox="1"/>
          <p:nvPr/>
        </p:nvSpPr>
        <p:spPr>
          <a:xfrm>
            <a:off x="8091150" y="3549000"/>
            <a:ext cx="663300" cy="3531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 sz="1800">
                <a:solidFill>
                  <a:schemeClr val="accent3"/>
                </a:solidFill>
                <a:latin typeface="Average"/>
                <a:ea typeface="Average"/>
                <a:cs typeface="Average"/>
                <a:sym typeface="Average"/>
              </a:rPr>
              <a:t>min</a:t>
            </a:r>
            <a:endParaRPr sz="1800">
              <a:solidFill>
                <a:schemeClr val="accent3"/>
              </a:solidFill>
              <a:latin typeface="Average"/>
              <a:ea typeface="Average"/>
              <a:cs typeface="Average"/>
              <a:sym typeface="Average"/>
            </a:endParaRPr>
          </a:p>
        </p:txBody>
      </p:sp>
      <p:sp>
        <p:nvSpPr>
          <p:cNvPr id="502" name="Shape 502"/>
          <p:cNvSpPr/>
          <p:nvPr/>
        </p:nvSpPr>
        <p:spPr>
          <a:xfrm>
            <a:off x="4285650" y="1767863"/>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Average"/>
              <a:ea typeface="Average"/>
              <a:cs typeface="Average"/>
              <a:sym typeface="Average"/>
            </a:endParaRPr>
          </a:p>
        </p:txBody>
      </p:sp>
      <p:sp>
        <p:nvSpPr>
          <p:cNvPr id="505" name="Shape 505"/>
          <p:cNvSpPr/>
          <p:nvPr/>
        </p:nvSpPr>
        <p:spPr>
          <a:xfrm>
            <a:off x="4285650" y="2976288"/>
            <a:ext cx="572700" cy="572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Average"/>
              <a:ea typeface="Average"/>
              <a:cs typeface="Average"/>
              <a:sym typeface="Average"/>
            </a:endParaRPr>
          </a:p>
        </p:txBody>
      </p:sp>
      <p:sp>
        <p:nvSpPr>
          <p:cNvPr id="503" name="Shape 503"/>
          <p:cNvSpPr/>
          <p:nvPr/>
        </p:nvSpPr>
        <p:spPr>
          <a:xfrm>
            <a:off x="1471650" y="2976288"/>
            <a:ext cx="572700" cy="572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23</a:t>
            </a:r>
            <a:endParaRPr sz="1800">
              <a:latin typeface="Average"/>
              <a:ea typeface="Average"/>
              <a:cs typeface="Average"/>
              <a:sym typeface="Average"/>
            </a:endParaRPr>
          </a:p>
        </p:txBody>
      </p:sp>
      <p:sp>
        <p:nvSpPr>
          <p:cNvPr id="507" name="Shape 507"/>
          <p:cNvSpPr/>
          <p:nvPr/>
        </p:nvSpPr>
        <p:spPr>
          <a:xfrm>
            <a:off x="7099650" y="2976288"/>
            <a:ext cx="572700" cy="572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Average"/>
              <a:ea typeface="Average"/>
              <a:cs typeface="Average"/>
              <a:sym typeface="Average"/>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Shape 5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Normal AI: pruning</a:t>
            </a:r>
            <a:endParaRPr/>
          </a:p>
        </p:txBody>
      </p:sp>
      <p:sp>
        <p:nvSpPr>
          <p:cNvPr id="533" name="Shape 5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t>Standard technique applied to minimax: </a:t>
            </a:r>
            <a:r>
              <a:rPr i="1" lang="en"/>
              <a:t>alpha-beta pruning</a:t>
            </a:r>
            <a:endParaRPr/>
          </a:p>
        </p:txBody>
      </p:sp>
      <p:cxnSp>
        <p:nvCxnSpPr>
          <p:cNvPr id="534" name="Shape 534"/>
          <p:cNvCxnSpPr>
            <a:stCxn id="535" idx="2"/>
            <a:endCxn id="536" idx="0"/>
          </p:cNvCxnSpPr>
          <p:nvPr/>
        </p:nvCxnSpPr>
        <p:spPr>
          <a:xfrm flipH="1">
            <a:off x="1758000" y="2340563"/>
            <a:ext cx="2814000" cy="635700"/>
          </a:xfrm>
          <a:prstGeom prst="straightConnector1">
            <a:avLst/>
          </a:prstGeom>
          <a:noFill/>
          <a:ln cap="flat" cmpd="sng" w="28575">
            <a:solidFill>
              <a:srgbClr val="FF0000"/>
            </a:solidFill>
            <a:prstDash val="solid"/>
            <a:round/>
            <a:headEnd len="med" w="med" type="none"/>
            <a:tailEnd len="med" w="med" type="triangle"/>
          </a:ln>
        </p:spPr>
      </p:cxnSp>
      <p:cxnSp>
        <p:nvCxnSpPr>
          <p:cNvPr id="537" name="Shape 537"/>
          <p:cNvCxnSpPr>
            <a:stCxn id="535" idx="2"/>
            <a:endCxn id="538" idx="0"/>
          </p:cNvCxnSpPr>
          <p:nvPr/>
        </p:nvCxnSpPr>
        <p:spPr>
          <a:xfrm>
            <a:off x="4572000" y="2340563"/>
            <a:ext cx="0" cy="635700"/>
          </a:xfrm>
          <a:prstGeom prst="straightConnector1">
            <a:avLst/>
          </a:prstGeom>
          <a:noFill/>
          <a:ln cap="flat" cmpd="sng" w="28575">
            <a:solidFill>
              <a:srgbClr val="FF0000"/>
            </a:solidFill>
            <a:prstDash val="solid"/>
            <a:round/>
            <a:headEnd len="med" w="med" type="none"/>
            <a:tailEnd len="med" w="med" type="triangle"/>
          </a:ln>
        </p:spPr>
      </p:cxnSp>
      <p:cxnSp>
        <p:nvCxnSpPr>
          <p:cNvPr id="539" name="Shape 539"/>
          <p:cNvCxnSpPr>
            <a:stCxn id="535" idx="2"/>
            <a:endCxn id="540" idx="0"/>
          </p:cNvCxnSpPr>
          <p:nvPr/>
        </p:nvCxnSpPr>
        <p:spPr>
          <a:xfrm>
            <a:off x="4572000" y="2340563"/>
            <a:ext cx="2814000" cy="635700"/>
          </a:xfrm>
          <a:prstGeom prst="straightConnector1">
            <a:avLst/>
          </a:prstGeom>
          <a:noFill/>
          <a:ln cap="flat" cmpd="sng" w="28575">
            <a:solidFill>
              <a:srgbClr val="FF0000"/>
            </a:solidFill>
            <a:prstDash val="solid"/>
            <a:round/>
            <a:headEnd len="med" w="med" type="none"/>
            <a:tailEnd len="med" w="med" type="triangle"/>
          </a:ln>
        </p:spPr>
      </p:cxnSp>
      <p:sp>
        <p:nvSpPr>
          <p:cNvPr id="541" name="Shape 541"/>
          <p:cNvSpPr/>
          <p:nvPr/>
        </p:nvSpPr>
        <p:spPr>
          <a:xfrm>
            <a:off x="1471650" y="4173363"/>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28</a:t>
            </a:r>
            <a:endParaRPr sz="1800">
              <a:latin typeface="Average"/>
              <a:ea typeface="Average"/>
              <a:cs typeface="Average"/>
              <a:sym typeface="Average"/>
            </a:endParaRPr>
          </a:p>
        </p:txBody>
      </p:sp>
      <p:sp>
        <p:nvSpPr>
          <p:cNvPr id="542" name="Shape 542"/>
          <p:cNvSpPr/>
          <p:nvPr/>
        </p:nvSpPr>
        <p:spPr>
          <a:xfrm>
            <a:off x="633725" y="4173363"/>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26</a:t>
            </a:r>
            <a:endParaRPr sz="1800">
              <a:latin typeface="Average"/>
              <a:ea typeface="Average"/>
              <a:cs typeface="Average"/>
              <a:sym typeface="Average"/>
            </a:endParaRPr>
          </a:p>
        </p:txBody>
      </p:sp>
      <p:sp>
        <p:nvSpPr>
          <p:cNvPr id="543" name="Shape 543"/>
          <p:cNvSpPr/>
          <p:nvPr/>
        </p:nvSpPr>
        <p:spPr>
          <a:xfrm>
            <a:off x="2309575" y="4173363"/>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23</a:t>
            </a:r>
            <a:endParaRPr sz="1800">
              <a:latin typeface="Average"/>
              <a:ea typeface="Average"/>
              <a:cs typeface="Average"/>
              <a:sym typeface="Average"/>
            </a:endParaRPr>
          </a:p>
        </p:txBody>
      </p:sp>
      <p:cxnSp>
        <p:nvCxnSpPr>
          <p:cNvPr id="544" name="Shape 544"/>
          <p:cNvCxnSpPr>
            <a:stCxn id="536" idx="2"/>
            <a:endCxn id="542" idx="0"/>
          </p:cNvCxnSpPr>
          <p:nvPr/>
        </p:nvCxnSpPr>
        <p:spPr>
          <a:xfrm flipH="1">
            <a:off x="920100" y="3548988"/>
            <a:ext cx="837900" cy="624300"/>
          </a:xfrm>
          <a:prstGeom prst="straightConnector1">
            <a:avLst/>
          </a:prstGeom>
          <a:noFill/>
          <a:ln cap="flat" cmpd="sng" w="28575">
            <a:solidFill>
              <a:srgbClr val="274E13"/>
            </a:solidFill>
            <a:prstDash val="solid"/>
            <a:round/>
            <a:headEnd len="med" w="med" type="none"/>
            <a:tailEnd len="med" w="med" type="triangle"/>
          </a:ln>
        </p:spPr>
      </p:cxnSp>
      <p:cxnSp>
        <p:nvCxnSpPr>
          <p:cNvPr id="545" name="Shape 545"/>
          <p:cNvCxnSpPr>
            <a:stCxn id="536" idx="2"/>
            <a:endCxn id="541" idx="0"/>
          </p:cNvCxnSpPr>
          <p:nvPr/>
        </p:nvCxnSpPr>
        <p:spPr>
          <a:xfrm>
            <a:off x="1758000" y="3548988"/>
            <a:ext cx="0" cy="624300"/>
          </a:xfrm>
          <a:prstGeom prst="straightConnector1">
            <a:avLst/>
          </a:prstGeom>
          <a:noFill/>
          <a:ln cap="flat" cmpd="sng" w="28575">
            <a:solidFill>
              <a:srgbClr val="274E13"/>
            </a:solidFill>
            <a:prstDash val="solid"/>
            <a:round/>
            <a:headEnd len="med" w="med" type="none"/>
            <a:tailEnd len="med" w="med" type="triangle"/>
          </a:ln>
        </p:spPr>
      </p:cxnSp>
      <p:cxnSp>
        <p:nvCxnSpPr>
          <p:cNvPr id="546" name="Shape 546"/>
          <p:cNvCxnSpPr>
            <a:stCxn id="536" idx="2"/>
            <a:endCxn id="543" idx="0"/>
          </p:cNvCxnSpPr>
          <p:nvPr/>
        </p:nvCxnSpPr>
        <p:spPr>
          <a:xfrm>
            <a:off x="1758000" y="3548988"/>
            <a:ext cx="837900" cy="624300"/>
          </a:xfrm>
          <a:prstGeom prst="straightConnector1">
            <a:avLst/>
          </a:prstGeom>
          <a:noFill/>
          <a:ln cap="flat" cmpd="sng" w="28575">
            <a:solidFill>
              <a:srgbClr val="00FF00"/>
            </a:solidFill>
            <a:prstDash val="solid"/>
            <a:round/>
            <a:headEnd len="med" w="med" type="none"/>
            <a:tailEnd len="med" w="med" type="triangle"/>
          </a:ln>
        </p:spPr>
      </p:cxnSp>
      <p:sp>
        <p:nvSpPr>
          <p:cNvPr id="547" name="Shape 547"/>
          <p:cNvSpPr/>
          <p:nvPr/>
        </p:nvSpPr>
        <p:spPr>
          <a:xfrm>
            <a:off x="4285650" y="4173188"/>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12</a:t>
            </a:r>
            <a:endParaRPr sz="1800">
              <a:latin typeface="Average"/>
              <a:ea typeface="Average"/>
              <a:cs typeface="Average"/>
              <a:sym typeface="Average"/>
            </a:endParaRPr>
          </a:p>
        </p:txBody>
      </p:sp>
      <p:sp>
        <p:nvSpPr>
          <p:cNvPr id="548" name="Shape 548"/>
          <p:cNvSpPr/>
          <p:nvPr/>
        </p:nvSpPr>
        <p:spPr>
          <a:xfrm>
            <a:off x="3447725" y="4173188"/>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9</a:t>
            </a:r>
            <a:endParaRPr sz="1800">
              <a:latin typeface="Average"/>
              <a:ea typeface="Average"/>
              <a:cs typeface="Average"/>
              <a:sym typeface="Average"/>
            </a:endParaRPr>
          </a:p>
        </p:txBody>
      </p:sp>
      <p:sp>
        <p:nvSpPr>
          <p:cNvPr id="549" name="Shape 549"/>
          <p:cNvSpPr/>
          <p:nvPr/>
        </p:nvSpPr>
        <p:spPr>
          <a:xfrm>
            <a:off x="5123575" y="4173188"/>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10</a:t>
            </a:r>
            <a:endParaRPr sz="1800">
              <a:latin typeface="Average"/>
              <a:ea typeface="Average"/>
              <a:cs typeface="Average"/>
              <a:sym typeface="Average"/>
            </a:endParaRPr>
          </a:p>
        </p:txBody>
      </p:sp>
      <p:cxnSp>
        <p:nvCxnSpPr>
          <p:cNvPr id="550" name="Shape 550"/>
          <p:cNvCxnSpPr>
            <a:stCxn id="538" idx="2"/>
            <a:endCxn id="548" idx="0"/>
          </p:cNvCxnSpPr>
          <p:nvPr/>
        </p:nvCxnSpPr>
        <p:spPr>
          <a:xfrm flipH="1">
            <a:off x="3734100" y="3548988"/>
            <a:ext cx="837900" cy="624300"/>
          </a:xfrm>
          <a:prstGeom prst="straightConnector1">
            <a:avLst/>
          </a:prstGeom>
          <a:noFill/>
          <a:ln cap="flat" cmpd="sng" w="28575">
            <a:solidFill>
              <a:srgbClr val="00FF00"/>
            </a:solidFill>
            <a:prstDash val="solid"/>
            <a:round/>
            <a:headEnd len="med" w="med" type="none"/>
            <a:tailEnd len="med" w="med" type="triangle"/>
          </a:ln>
        </p:spPr>
      </p:cxnSp>
      <p:cxnSp>
        <p:nvCxnSpPr>
          <p:cNvPr id="551" name="Shape 551"/>
          <p:cNvCxnSpPr>
            <a:stCxn id="538" idx="2"/>
            <a:endCxn id="547" idx="0"/>
          </p:cNvCxnSpPr>
          <p:nvPr/>
        </p:nvCxnSpPr>
        <p:spPr>
          <a:xfrm>
            <a:off x="4572000" y="3548988"/>
            <a:ext cx="0" cy="624300"/>
          </a:xfrm>
          <a:prstGeom prst="straightConnector1">
            <a:avLst/>
          </a:prstGeom>
          <a:noFill/>
          <a:ln cap="flat" cmpd="sng" w="28575">
            <a:solidFill>
              <a:srgbClr val="274E13"/>
            </a:solidFill>
            <a:prstDash val="solid"/>
            <a:round/>
            <a:headEnd len="med" w="med" type="none"/>
            <a:tailEnd len="med" w="med" type="triangle"/>
          </a:ln>
        </p:spPr>
      </p:cxnSp>
      <p:cxnSp>
        <p:nvCxnSpPr>
          <p:cNvPr id="552" name="Shape 552"/>
          <p:cNvCxnSpPr>
            <a:stCxn id="538" idx="2"/>
            <a:endCxn id="549" idx="0"/>
          </p:cNvCxnSpPr>
          <p:nvPr/>
        </p:nvCxnSpPr>
        <p:spPr>
          <a:xfrm>
            <a:off x="4572000" y="3548988"/>
            <a:ext cx="837900" cy="624300"/>
          </a:xfrm>
          <a:prstGeom prst="straightConnector1">
            <a:avLst/>
          </a:prstGeom>
          <a:noFill/>
          <a:ln cap="flat" cmpd="sng" w="28575">
            <a:solidFill>
              <a:srgbClr val="274E13"/>
            </a:solidFill>
            <a:prstDash val="solid"/>
            <a:round/>
            <a:headEnd len="med" w="med" type="none"/>
            <a:tailEnd len="med" w="med" type="triangle"/>
          </a:ln>
        </p:spPr>
      </p:cxnSp>
      <p:sp>
        <p:nvSpPr>
          <p:cNvPr id="553" name="Shape 553"/>
          <p:cNvSpPr/>
          <p:nvPr/>
        </p:nvSpPr>
        <p:spPr>
          <a:xfrm>
            <a:off x="7099650" y="4173188"/>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22</a:t>
            </a:r>
            <a:endParaRPr sz="1800">
              <a:latin typeface="Average"/>
              <a:ea typeface="Average"/>
              <a:cs typeface="Average"/>
              <a:sym typeface="Average"/>
            </a:endParaRPr>
          </a:p>
        </p:txBody>
      </p:sp>
      <p:sp>
        <p:nvSpPr>
          <p:cNvPr id="554" name="Shape 554"/>
          <p:cNvSpPr/>
          <p:nvPr/>
        </p:nvSpPr>
        <p:spPr>
          <a:xfrm>
            <a:off x="6261725" y="4173188"/>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35</a:t>
            </a:r>
            <a:endParaRPr sz="1800">
              <a:latin typeface="Average"/>
              <a:ea typeface="Average"/>
              <a:cs typeface="Average"/>
              <a:sym typeface="Average"/>
            </a:endParaRPr>
          </a:p>
        </p:txBody>
      </p:sp>
      <p:sp>
        <p:nvSpPr>
          <p:cNvPr id="555" name="Shape 555"/>
          <p:cNvSpPr/>
          <p:nvPr/>
        </p:nvSpPr>
        <p:spPr>
          <a:xfrm>
            <a:off x="7937575" y="4173188"/>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19</a:t>
            </a:r>
            <a:endParaRPr sz="1800">
              <a:latin typeface="Average"/>
              <a:ea typeface="Average"/>
              <a:cs typeface="Average"/>
              <a:sym typeface="Average"/>
            </a:endParaRPr>
          </a:p>
        </p:txBody>
      </p:sp>
      <p:cxnSp>
        <p:nvCxnSpPr>
          <p:cNvPr id="556" name="Shape 556"/>
          <p:cNvCxnSpPr>
            <a:stCxn id="540" idx="2"/>
            <a:endCxn id="554" idx="0"/>
          </p:cNvCxnSpPr>
          <p:nvPr/>
        </p:nvCxnSpPr>
        <p:spPr>
          <a:xfrm flipH="1">
            <a:off x="6548100" y="3548988"/>
            <a:ext cx="837900" cy="624300"/>
          </a:xfrm>
          <a:prstGeom prst="straightConnector1">
            <a:avLst/>
          </a:prstGeom>
          <a:noFill/>
          <a:ln cap="flat" cmpd="sng" w="28575">
            <a:solidFill>
              <a:srgbClr val="00FF00"/>
            </a:solidFill>
            <a:prstDash val="solid"/>
            <a:round/>
            <a:headEnd len="med" w="med" type="none"/>
            <a:tailEnd len="med" w="med" type="triangle"/>
          </a:ln>
        </p:spPr>
      </p:cxnSp>
      <p:cxnSp>
        <p:nvCxnSpPr>
          <p:cNvPr id="557" name="Shape 557"/>
          <p:cNvCxnSpPr>
            <a:stCxn id="540" idx="2"/>
            <a:endCxn id="553" idx="0"/>
          </p:cNvCxnSpPr>
          <p:nvPr/>
        </p:nvCxnSpPr>
        <p:spPr>
          <a:xfrm>
            <a:off x="7386000" y="3548988"/>
            <a:ext cx="0" cy="624300"/>
          </a:xfrm>
          <a:prstGeom prst="straightConnector1">
            <a:avLst/>
          </a:prstGeom>
          <a:noFill/>
          <a:ln cap="flat" cmpd="sng" w="28575">
            <a:solidFill>
              <a:srgbClr val="00FF00"/>
            </a:solidFill>
            <a:prstDash val="solid"/>
            <a:round/>
            <a:headEnd len="med" w="med" type="none"/>
            <a:tailEnd len="med" w="med" type="triangle"/>
          </a:ln>
        </p:spPr>
      </p:cxnSp>
      <p:cxnSp>
        <p:nvCxnSpPr>
          <p:cNvPr id="558" name="Shape 558"/>
          <p:cNvCxnSpPr>
            <a:stCxn id="540" idx="2"/>
            <a:endCxn id="555" idx="0"/>
          </p:cNvCxnSpPr>
          <p:nvPr/>
        </p:nvCxnSpPr>
        <p:spPr>
          <a:xfrm>
            <a:off x="7386000" y="3548988"/>
            <a:ext cx="837900" cy="624300"/>
          </a:xfrm>
          <a:prstGeom prst="straightConnector1">
            <a:avLst/>
          </a:prstGeom>
          <a:noFill/>
          <a:ln cap="flat" cmpd="sng" w="28575">
            <a:solidFill>
              <a:srgbClr val="00FF00"/>
            </a:solidFill>
            <a:prstDash val="solid"/>
            <a:round/>
            <a:headEnd len="med" w="med" type="none"/>
            <a:tailEnd len="med" w="med" type="triangle"/>
          </a:ln>
        </p:spPr>
      </p:cxnSp>
      <p:sp>
        <p:nvSpPr>
          <p:cNvPr id="559" name="Shape 559"/>
          <p:cNvSpPr txBox="1"/>
          <p:nvPr/>
        </p:nvSpPr>
        <p:spPr>
          <a:xfrm>
            <a:off x="8091150" y="2398625"/>
            <a:ext cx="663300" cy="3531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 sz="1800">
                <a:solidFill>
                  <a:schemeClr val="accent3"/>
                </a:solidFill>
                <a:latin typeface="Average"/>
                <a:ea typeface="Average"/>
                <a:cs typeface="Average"/>
                <a:sym typeface="Average"/>
              </a:rPr>
              <a:t>max</a:t>
            </a:r>
            <a:endParaRPr sz="1800">
              <a:solidFill>
                <a:schemeClr val="accent3"/>
              </a:solidFill>
              <a:latin typeface="Average"/>
              <a:ea typeface="Average"/>
              <a:cs typeface="Average"/>
              <a:sym typeface="Average"/>
            </a:endParaRPr>
          </a:p>
        </p:txBody>
      </p:sp>
      <p:sp>
        <p:nvSpPr>
          <p:cNvPr id="560" name="Shape 560"/>
          <p:cNvSpPr txBox="1"/>
          <p:nvPr/>
        </p:nvSpPr>
        <p:spPr>
          <a:xfrm>
            <a:off x="8091150" y="3549000"/>
            <a:ext cx="663300" cy="3531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 sz="1800">
                <a:solidFill>
                  <a:schemeClr val="accent3"/>
                </a:solidFill>
                <a:latin typeface="Average"/>
                <a:ea typeface="Average"/>
                <a:cs typeface="Average"/>
                <a:sym typeface="Average"/>
              </a:rPr>
              <a:t>min</a:t>
            </a:r>
            <a:endParaRPr sz="1800">
              <a:solidFill>
                <a:schemeClr val="accent3"/>
              </a:solidFill>
              <a:latin typeface="Average"/>
              <a:ea typeface="Average"/>
              <a:cs typeface="Average"/>
              <a:sym typeface="Average"/>
            </a:endParaRPr>
          </a:p>
        </p:txBody>
      </p:sp>
      <p:sp>
        <p:nvSpPr>
          <p:cNvPr id="535" name="Shape 535"/>
          <p:cNvSpPr/>
          <p:nvPr/>
        </p:nvSpPr>
        <p:spPr>
          <a:xfrm>
            <a:off x="4285650" y="1767863"/>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Average"/>
              <a:ea typeface="Average"/>
              <a:cs typeface="Average"/>
              <a:sym typeface="Average"/>
            </a:endParaRPr>
          </a:p>
        </p:txBody>
      </p:sp>
      <p:sp>
        <p:nvSpPr>
          <p:cNvPr id="538" name="Shape 538"/>
          <p:cNvSpPr/>
          <p:nvPr/>
        </p:nvSpPr>
        <p:spPr>
          <a:xfrm>
            <a:off x="4285650" y="2976288"/>
            <a:ext cx="572700" cy="572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≤9</a:t>
            </a:r>
            <a:endParaRPr sz="1800">
              <a:latin typeface="Average"/>
              <a:ea typeface="Average"/>
              <a:cs typeface="Average"/>
              <a:sym typeface="Average"/>
            </a:endParaRPr>
          </a:p>
        </p:txBody>
      </p:sp>
      <p:sp>
        <p:nvSpPr>
          <p:cNvPr id="536" name="Shape 536"/>
          <p:cNvSpPr/>
          <p:nvPr/>
        </p:nvSpPr>
        <p:spPr>
          <a:xfrm>
            <a:off x="1471650" y="2976288"/>
            <a:ext cx="572700" cy="572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23</a:t>
            </a:r>
            <a:endParaRPr sz="1800">
              <a:latin typeface="Average"/>
              <a:ea typeface="Average"/>
              <a:cs typeface="Average"/>
              <a:sym typeface="Average"/>
            </a:endParaRPr>
          </a:p>
        </p:txBody>
      </p:sp>
      <p:sp>
        <p:nvSpPr>
          <p:cNvPr id="540" name="Shape 540"/>
          <p:cNvSpPr/>
          <p:nvPr/>
        </p:nvSpPr>
        <p:spPr>
          <a:xfrm>
            <a:off x="7099650" y="2976288"/>
            <a:ext cx="572700" cy="572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Average"/>
              <a:ea typeface="Average"/>
              <a:cs typeface="Average"/>
              <a:sym typeface="Average"/>
            </a:endParaRPr>
          </a:p>
        </p:txBody>
      </p:sp>
      <p:cxnSp>
        <p:nvCxnSpPr>
          <p:cNvPr id="561" name="Shape 561"/>
          <p:cNvCxnSpPr/>
          <p:nvPr/>
        </p:nvCxnSpPr>
        <p:spPr>
          <a:xfrm flipH="1">
            <a:off x="4178300" y="4078750"/>
            <a:ext cx="762600" cy="779400"/>
          </a:xfrm>
          <a:prstGeom prst="straightConnector1">
            <a:avLst/>
          </a:prstGeom>
          <a:noFill/>
          <a:ln cap="flat" cmpd="sng" w="76200">
            <a:solidFill>
              <a:srgbClr val="D9D9D9"/>
            </a:solidFill>
            <a:prstDash val="solid"/>
            <a:round/>
            <a:headEnd len="med" w="med" type="none"/>
            <a:tailEnd len="med" w="med" type="none"/>
          </a:ln>
        </p:spPr>
      </p:cxnSp>
      <p:cxnSp>
        <p:nvCxnSpPr>
          <p:cNvPr id="562" name="Shape 562"/>
          <p:cNvCxnSpPr/>
          <p:nvPr/>
        </p:nvCxnSpPr>
        <p:spPr>
          <a:xfrm flipH="1">
            <a:off x="5035563" y="4070025"/>
            <a:ext cx="762600" cy="779400"/>
          </a:xfrm>
          <a:prstGeom prst="straightConnector1">
            <a:avLst/>
          </a:prstGeom>
          <a:noFill/>
          <a:ln cap="flat" cmpd="sng" w="76200">
            <a:solidFill>
              <a:srgbClr val="D9D9D9"/>
            </a:solidFill>
            <a:prstDash val="solid"/>
            <a:round/>
            <a:headEnd len="med" w="med" type="none"/>
            <a:tailEnd len="med" w="med"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Shape 5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Normal AI: pruning</a:t>
            </a:r>
            <a:endParaRPr/>
          </a:p>
        </p:txBody>
      </p:sp>
      <p:sp>
        <p:nvSpPr>
          <p:cNvPr id="568" name="Shape 5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t>Standard technique applied to minimax: </a:t>
            </a:r>
            <a:r>
              <a:rPr i="1" lang="en"/>
              <a:t>alpha-beta pruning</a:t>
            </a:r>
            <a:endParaRPr/>
          </a:p>
        </p:txBody>
      </p:sp>
      <p:cxnSp>
        <p:nvCxnSpPr>
          <p:cNvPr id="569" name="Shape 569"/>
          <p:cNvCxnSpPr>
            <a:stCxn id="570" idx="2"/>
            <a:endCxn id="571" idx="0"/>
          </p:cNvCxnSpPr>
          <p:nvPr/>
        </p:nvCxnSpPr>
        <p:spPr>
          <a:xfrm flipH="1">
            <a:off x="1758000" y="2340563"/>
            <a:ext cx="2814000" cy="635700"/>
          </a:xfrm>
          <a:prstGeom prst="straightConnector1">
            <a:avLst/>
          </a:prstGeom>
          <a:noFill/>
          <a:ln cap="flat" cmpd="sng" w="28575">
            <a:solidFill>
              <a:srgbClr val="FF0000"/>
            </a:solidFill>
            <a:prstDash val="solid"/>
            <a:round/>
            <a:headEnd len="med" w="med" type="none"/>
            <a:tailEnd len="med" w="med" type="triangle"/>
          </a:ln>
        </p:spPr>
      </p:cxnSp>
      <p:cxnSp>
        <p:nvCxnSpPr>
          <p:cNvPr id="572" name="Shape 572"/>
          <p:cNvCxnSpPr>
            <a:stCxn id="570" idx="2"/>
            <a:endCxn id="573" idx="0"/>
          </p:cNvCxnSpPr>
          <p:nvPr/>
        </p:nvCxnSpPr>
        <p:spPr>
          <a:xfrm>
            <a:off x="4572000" y="2340563"/>
            <a:ext cx="0" cy="635700"/>
          </a:xfrm>
          <a:prstGeom prst="straightConnector1">
            <a:avLst/>
          </a:prstGeom>
          <a:noFill/>
          <a:ln cap="flat" cmpd="sng" w="28575">
            <a:solidFill>
              <a:srgbClr val="FF0000"/>
            </a:solidFill>
            <a:prstDash val="solid"/>
            <a:round/>
            <a:headEnd len="med" w="med" type="none"/>
            <a:tailEnd len="med" w="med" type="triangle"/>
          </a:ln>
        </p:spPr>
      </p:cxnSp>
      <p:cxnSp>
        <p:nvCxnSpPr>
          <p:cNvPr id="574" name="Shape 574"/>
          <p:cNvCxnSpPr>
            <a:stCxn id="570" idx="2"/>
            <a:endCxn id="575" idx="0"/>
          </p:cNvCxnSpPr>
          <p:nvPr/>
        </p:nvCxnSpPr>
        <p:spPr>
          <a:xfrm>
            <a:off x="4572000" y="2340563"/>
            <a:ext cx="2814000" cy="635700"/>
          </a:xfrm>
          <a:prstGeom prst="straightConnector1">
            <a:avLst/>
          </a:prstGeom>
          <a:noFill/>
          <a:ln cap="flat" cmpd="sng" w="28575">
            <a:solidFill>
              <a:srgbClr val="FF0000"/>
            </a:solidFill>
            <a:prstDash val="solid"/>
            <a:round/>
            <a:headEnd len="med" w="med" type="none"/>
            <a:tailEnd len="med" w="med" type="triangle"/>
          </a:ln>
        </p:spPr>
      </p:cxnSp>
      <p:sp>
        <p:nvSpPr>
          <p:cNvPr id="576" name="Shape 576"/>
          <p:cNvSpPr/>
          <p:nvPr/>
        </p:nvSpPr>
        <p:spPr>
          <a:xfrm>
            <a:off x="1471650" y="4173363"/>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28</a:t>
            </a:r>
            <a:endParaRPr sz="1800">
              <a:latin typeface="Average"/>
              <a:ea typeface="Average"/>
              <a:cs typeface="Average"/>
              <a:sym typeface="Average"/>
            </a:endParaRPr>
          </a:p>
        </p:txBody>
      </p:sp>
      <p:sp>
        <p:nvSpPr>
          <p:cNvPr id="577" name="Shape 577"/>
          <p:cNvSpPr/>
          <p:nvPr/>
        </p:nvSpPr>
        <p:spPr>
          <a:xfrm>
            <a:off x="633725" y="4173363"/>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26</a:t>
            </a:r>
            <a:endParaRPr sz="1800">
              <a:latin typeface="Average"/>
              <a:ea typeface="Average"/>
              <a:cs typeface="Average"/>
              <a:sym typeface="Average"/>
            </a:endParaRPr>
          </a:p>
        </p:txBody>
      </p:sp>
      <p:sp>
        <p:nvSpPr>
          <p:cNvPr id="578" name="Shape 578"/>
          <p:cNvSpPr/>
          <p:nvPr/>
        </p:nvSpPr>
        <p:spPr>
          <a:xfrm>
            <a:off x="2309575" y="4173363"/>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23</a:t>
            </a:r>
            <a:endParaRPr sz="1800">
              <a:latin typeface="Average"/>
              <a:ea typeface="Average"/>
              <a:cs typeface="Average"/>
              <a:sym typeface="Average"/>
            </a:endParaRPr>
          </a:p>
        </p:txBody>
      </p:sp>
      <p:cxnSp>
        <p:nvCxnSpPr>
          <p:cNvPr id="579" name="Shape 579"/>
          <p:cNvCxnSpPr>
            <a:stCxn id="571" idx="2"/>
            <a:endCxn id="577" idx="0"/>
          </p:cNvCxnSpPr>
          <p:nvPr/>
        </p:nvCxnSpPr>
        <p:spPr>
          <a:xfrm flipH="1">
            <a:off x="920100" y="3548988"/>
            <a:ext cx="837900" cy="624300"/>
          </a:xfrm>
          <a:prstGeom prst="straightConnector1">
            <a:avLst/>
          </a:prstGeom>
          <a:noFill/>
          <a:ln cap="flat" cmpd="sng" w="28575">
            <a:solidFill>
              <a:srgbClr val="274E13"/>
            </a:solidFill>
            <a:prstDash val="solid"/>
            <a:round/>
            <a:headEnd len="med" w="med" type="none"/>
            <a:tailEnd len="med" w="med" type="triangle"/>
          </a:ln>
        </p:spPr>
      </p:cxnSp>
      <p:cxnSp>
        <p:nvCxnSpPr>
          <p:cNvPr id="580" name="Shape 580"/>
          <p:cNvCxnSpPr>
            <a:stCxn id="571" idx="2"/>
            <a:endCxn id="576" idx="0"/>
          </p:cNvCxnSpPr>
          <p:nvPr/>
        </p:nvCxnSpPr>
        <p:spPr>
          <a:xfrm>
            <a:off x="1758000" y="3548988"/>
            <a:ext cx="0" cy="624300"/>
          </a:xfrm>
          <a:prstGeom prst="straightConnector1">
            <a:avLst/>
          </a:prstGeom>
          <a:noFill/>
          <a:ln cap="flat" cmpd="sng" w="28575">
            <a:solidFill>
              <a:srgbClr val="274E13"/>
            </a:solidFill>
            <a:prstDash val="solid"/>
            <a:round/>
            <a:headEnd len="med" w="med" type="none"/>
            <a:tailEnd len="med" w="med" type="triangle"/>
          </a:ln>
        </p:spPr>
      </p:cxnSp>
      <p:cxnSp>
        <p:nvCxnSpPr>
          <p:cNvPr id="581" name="Shape 581"/>
          <p:cNvCxnSpPr>
            <a:stCxn id="571" idx="2"/>
            <a:endCxn id="578" idx="0"/>
          </p:cNvCxnSpPr>
          <p:nvPr/>
        </p:nvCxnSpPr>
        <p:spPr>
          <a:xfrm>
            <a:off x="1758000" y="3548988"/>
            <a:ext cx="837900" cy="624300"/>
          </a:xfrm>
          <a:prstGeom prst="straightConnector1">
            <a:avLst/>
          </a:prstGeom>
          <a:noFill/>
          <a:ln cap="flat" cmpd="sng" w="28575">
            <a:solidFill>
              <a:srgbClr val="00FF00"/>
            </a:solidFill>
            <a:prstDash val="solid"/>
            <a:round/>
            <a:headEnd len="med" w="med" type="none"/>
            <a:tailEnd len="med" w="med" type="triangle"/>
          </a:ln>
        </p:spPr>
      </p:cxnSp>
      <p:sp>
        <p:nvSpPr>
          <p:cNvPr id="582" name="Shape 582"/>
          <p:cNvSpPr/>
          <p:nvPr/>
        </p:nvSpPr>
        <p:spPr>
          <a:xfrm>
            <a:off x="4285650" y="4173188"/>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12</a:t>
            </a:r>
            <a:endParaRPr sz="1800">
              <a:latin typeface="Average"/>
              <a:ea typeface="Average"/>
              <a:cs typeface="Average"/>
              <a:sym typeface="Average"/>
            </a:endParaRPr>
          </a:p>
        </p:txBody>
      </p:sp>
      <p:sp>
        <p:nvSpPr>
          <p:cNvPr id="583" name="Shape 583"/>
          <p:cNvSpPr/>
          <p:nvPr/>
        </p:nvSpPr>
        <p:spPr>
          <a:xfrm>
            <a:off x="3447725" y="4173188"/>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9</a:t>
            </a:r>
            <a:endParaRPr sz="1800">
              <a:latin typeface="Average"/>
              <a:ea typeface="Average"/>
              <a:cs typeface="Average"/>
              <a:sym typeface="Average"/>
            </a:endParaRPr>
          </a:p>
        </p:txBody>
      </p:sp>
      <p:sp>
        <p:nvSpPr>
          <p:cNvPr id="584" name="Shape 584"/>
          <p:cNvSpPr/>
          <p:nvPr/>
        </p:nvSpPr>
        <p:spPr>
          <a:xfrm>
            <a:off x="5123575" y="4173188"/>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10</a:t>
            </a:r>
            <a:endParaRPr sz="1800">
              <a:latin typeface="Average"/>
              <a:ea typeface="Average"/>
              <a:cs typeface="Average"/>
              <a:sym typeface="Average"/>
            </a:endParaRPr>
          </a:p>
        </p:txBody>
      </p:sp>
      <p:cxnSp>
        <p:nvCxnSpPr>
          <p:cNvPr id="585" name="Shape 585"/>
          <p:cNvCxnSpPr>
            <a:stCxn id="573" idx="2"/>
            <a:endCxn id="583" idx="0"/>
          </p:cNvCxnSpPr>
          <p:nvPr/>
        </p:nvCxnSpPr>
        <p:spPr>
          <a:xfrm flipH="1">
            <a:off x="3734100" y="3548988"/>
            <a:ext cx="837900" cy="624300"/>
          </a:xfrm>
          <a:prstGeom prst="straightConnector1">
            <a:avLst/>
          </a:prstGeom>
          <a:noFill/>
          <a:ln cap="flat" cmpd="sng" w="28575">
            <a:solidFill>
              <a:srgbClr val="00FF00"/>
            </a:solidFill>
            <a:prstDash val="solid"/>
            <a:round/>
            <a:headEnd len="med" w="med" type="none"/>
            <a:tailEnd len="med" w="med" type="triangle"/>
          </a:ln>
        </p:spPr>
      </p:cxnSp>
      <p:cxnSp>
        <p:nvCxnSpPr>
          <p:cNvPr id="586" name="Shape 586"/>
          <p:cNvCxnSpPr>
            <a:stCxn id="573" idx="2"/>
            <a:endCxn id="582" idx="0"/>
          </p:cNvCxnSpPr>
          <p:nvPr/>
        </p:nvCxnSpPr>
        <p:spPr>
          <a:xfrm>
            <a:off x="4572000" y="3548988"/>
            <a:ext cx="0" cy="624300"/>
          </a:xfrm>
          <a:prstGeom prst="straightConnector1">
            <a:avLst/>
          </a:prstGeom>
          <a:noFill/>
          <a:ln cap="flat" cmpd="sng" w="28575">
            <a:solidFill>
              <a:srgbClr val="274E13"/>
            </a:solidFill>
            <a:prstDash val="solid"/>
            <a:round/>
            <a:headEnd len="med" w="med" type="none"/>
            <a:tailEnd len="med" w="med" type="triangle"/>
          </a:ln>
        </p:spPr>
      </p:cxnSp>
      <p:cxnSp>
        <p:nvCxnSpPr>
          <p:cNvPr id="587" name="Shape 587"/>
          <p:cNvCxnSpPr>
            <a:stCxn id="573" idx="2"/>
            <a:endCxn id="584" idx="0"/>
          </p:cNvCxnSpPr>
          <p:nvPr/>
        </p:nvCxnSpPr>
        <p:spPr>
          <a:xfrm>
            <a:off x="4572000" y="3548988"/>
            <a:ext cx="837900" cy="624300"/>
          </a:xfrm>
          <a:prstGeom prst="straightConnector1">
            <a:avLst/>
          </a:prstGeom>
          <a:noFill/>
          <a:ln cap="flat" cmpd="sng" w="28575">
            <a:solidFill>
              <a:srgbClr val="274E13"/>
            </a:solidFill>
            <a:prstDash val="solid"/>
            <a:round/>
            <a:headEnd len="med" w="med" type="none"/>
            <a:tailEnd len="med" w="med" type="triangle"/>
          </a:ln>
        </p:spPr>
      </p:cxnSp>
      <p:sp>
        <p:nvSpPr>
          <p:cNvPr id="588" name="Shape 588"/>
          <p:cNvSpPr/>
          <p:nvPr/>
        </p:nvSpPr>
        <p:spPr>
          <a:xfrm>
            <a:off x="7099650" y="4173188"/>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22</a:t>
            </a:r>
            <a:endParaRPr sz="1800">
              <a:latin typeface="Average"/>
              <a:ea typeface="Average"/>
              <a:cs typeface="Average"/>
              <a:sym typeface="Average"/>
            </a:endParaRPr>
          </a:p>
        </p:txBody>
      </p:sp>
      <p:sp>
        <p:nvSpPr>
          <p:cNvPr id="589" name="Shape 589"/>
          <p:cNvSpPr/>
          <p:nvPr/>
        </p:nvSpPr>
        <p:spPr>
          <a:xfrm>
            <a:off x="6261725" y="4173188"/>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35</a:t>
            </a:r>
            <a:endParaRPr sz="1800">
              <a:latin typeface="Average"/>
              <a:ea typeface="Average"/>
              <a:cs typeface="Average"/>
              <a:sym typeface="Average"/>
            </a:endParaRPr>
          </a:p>
        </p:txBody>
      </p:sp>
      <p:sp>
        <p:nvSpPr>
          <p:cNvPr id="590" name="Shape 590"/>
          <p:cNvSpPr/>
          <p:nvPr/>
        </p:nvSpPr>
        <p:spPr>
          <a:xfrm>
            <a:off x="7937575" y="4173188"/>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19</a:t>
            </a:r>
            <a:endParaRPr sz="1800">
              <a:latin typeface="Average"/>
              <a:ea typeface="Average"/>
              <a:cs typeface="Average"/>
              <a:sym typeface="Average"/>
            </a:endParaRPr>
          </a:p>
        </p:txBody>
      </p:sp>
      <p:cxnSp>
        <p:nvCxnSpPr>
          <p:cNvPr id="591" name="Shape 591"/>
          <p:cNvCxnSpPr>
            <a:stCxn id="575" idx="2"/>
            <a:endCxn id="589" idx="0"/>
          </p:cNvCxnSpPr>
          <p:nvPr/>
        </p:nvCxnSpPr>
        <p:spPr>
          <a:xfrm flipH="1">
            <a:off x="6548100" y="3548988"/>
            <a:ext cx="837900" cy="624300"/>
          </a:xfrm>
          <a:prstGeom prst="straightConnector1">
            <a:avLst/>
          </a:prstGeom>
          <a:noFill/>
          <a:ln cap="flat" cmpd="sng" w="28575">
            <a:solidFill>
              <a:srgbClr val="274E13"/>
            </a:solidFill>
            <a:prstDash val="solid"/>
            <a:round/>
            <a:headEnd len="med" w="med" type="none"/>
            <a:tailEnd len="med" w="med" type="triangle"/>
          </a:ln>
        </p:spPr>
      </p:cxnSp>
      <p:cxnSp>
        <p:nvCxnSpPr>
          <p:cNvPr id="592" name="Shape 592"/>
          <p:cNvCxnSpPr>
            <a:stCxn id="575" idx="2"/>
            <a:endCxn id="588" idx="0"/>
          </p:cNvCxnSpPr>
          <p:nvPr/>
        </p:nvCxnSpPr>
        <p:spPr>
          <a:xfrm>
            <a:off x="7386000" y="3548988"/>
            <a:ext cx="0" cy="624300"/>
          </a:xfrm>
          <a:prstGeom prst="straightConnector1">
            <a:avLst/>
          </a:prstGeom>
          <a:noFill/>
          <a:ln cap="flat" cmpd="sng" w="28575">
            <a:solidFill>
              <a:srgbClr val="00FF00"/>
            </a:solidFill>
            <a:prstDash val="solid"/>
            <a:round/>
            <a:headEnd len="med" w="med" type="none"/>
            <a:tailEnd len="med" w="med" type="triangle"/>
          </a:ln>
        </p:spPr>
      </p:cxnSp>
      <p:cxnSp>
        <p:nvCxnSpPr>
          <p:cNvPr id="593" name="Shape 593"/>
          <p:cNvCxnSpPr>
            <a:stCxn id="575" idx="2"/>
            <a:endCxn id="590" idx="0"/>
          </p:cNvCxnSpPr>
          <p:nvPr/>
        </p:nvCxnSpPr>
        <p:spPr>
          <a:xfrm>
            <a:off x="7386000" y="3548988"/>
            <a:ext cx="837900" cy="624300"/>
          </a:xfrm>
          <a:prstGeom prst="straightConnector1">
            <a:avLst/>
          </a:prstGeom>
          <a:noFill/>
          <a:ln cap="flat" cmpd="sng" w="28575">
            <a:solidFill>
              <a:srgbClr val="274E13"/>
            </a:solidFill>
            <a:prstDash val="solid"/>
            <a:round/>
            <a:headEnd len="med" w="med" type="none"/>
            <a:tailEnd len="med" w="med" type="triangle"/>
          </a:ln>
        </p:spPr>
      </p:cxnSp>
      <p:sp>
        <p:nvSpPr>
          <p:cNvPr id="594" name="Shape 594"/>
          <p:cNvSpPr txBox="1"/>
          <p:nvPr/>
        </p:nvSpPr>
        <p:spPr>
          <a:xfrm>
            <a:off x="8091150" y="2398625"/>
            <a:ext cx="663300" cy="3531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 sz="1800">
                <a:solidFill>
                  <a:schemeClr val="accent3"/>
                </a:solidFill>
                <a:latin typeface="Average"/>
                <a:ea typeface="Average"/>
                <a:cs typeface="Average"/>
                <a:sym typeface="Average"/>
              </a:rPr>
              <a:t>max</a:t>
            </a:r>
            <a:endParaRPr sz="1800">
              <a:solidFill>
                <a:schemeClr val="accent3"/>
              </a:solidFill>
              <a:latin typeface="Average"/>
              <a:ea typeface="Average"/>
              <a:cs typeface="Average"/>
              <a:sym typeface="Average"/>
            </a:endParaRPr>
          </a:p>
        </p:txBody>
      </p:sp>
      <p:sp>
        <p:nvSpPr>
          <p:cNvPr id="595" name="Shape 595"/>
          <p:cNvSpPr txBox="1"/>
          <p:nvPr/>
        </p:nvSpPr>
        <p:spPr>
          <a:xfrm>
            <a:off x="8091150" y="3549000"/>
            <a:ext cx="663300" cy="3531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 sz="1800">
                <a:solidFill>
                  <a:schemeClr val="accent3"/>
                </a:solidFill>
                <a:latin typeface="Average"/>
                <a:ea typeface="Average"/>
                <a:cs typeface="Average"/>
                <a:sym typeface="Average"/>
              </a:rPr>
              <a:t>min</a:t>
            </a:r>
            <a:endParaRPr sz="1800">
              <a:solidFill>
                <a:schemeClr val="accent3"/>
              </a:solidFill>
              <a:latin typeface="Average"/>
              <a:ea typeface="Average"/>
              <a:cs typeface="Average"/>
              <a:sym typeface="Average"/>
            </a:endParaRPr>
          </a:p>
        </p:txBody>
      </p:sp>
      <p:sp>
        <p:nvSpPr>
          <p:cNvPr id="570" name="Shape 570"/>
          <p:cNvSpPr/>
          <p:nvPr/>
        </p:nvSpPr>
        <p:spPr>
          <a:xfrm>
            <a:off x="4285650" y="1767863"/>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Average"/>
              <a:ea typeface="Average"/>
              <a:cs typeface="Average"/>
              <a:sym typeface="Average"/>
            </a:endParaRPr>
          </a:p>
        </p:txBody>
      </p:sp>
      <p:sp>
        <p:nvSpPr>
          <p:cNvPr id="573" name="Shape 573"/>
          <p:cNvSpPr/>
          <p:nvPr/>
        </p:nvSpPr>
        <p:spPr>
          <a:xfrm>
            <a:off x="4285650" y="2976288"/>
            <a:ext cx="572700" cy="572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≤9</a:t>
            </a:r>
            <a:endParaRPr sz="1800">
              <a:latin typeface="Average"/>
              <a:ea typeface="Average"/>
              <a:cs typeface="Average"/>
              <a:sym typeface="Average"/>
            </a:endParaRPr>
          </a:p>
        </p:txBody>
      </p:sp>
      <p:sp>
        <p:nvSpPr>
          <p:cNvPr id="571" name="Shape 571"/>
          <p:cNvSpPr/>
          <p:nvPr/>
        </p:nvSpPr>
        <p:spPr>
          <a:xfrm>
            <a:off x="1471650" y="2976288"/>
            <a:ext cx="572700" cy="572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23</a:t>
            </a:r>
            <a:endParaRPr sz="1800">
              <a:latin typeface="Average"/>
              <a:ea typeface="Average"/>
              <a:cs typeface="Average"/>
              <a:sym typeface="Average"/>
            </a:endParaRPr>
          </a:p>
        </p:txBody>
      </p:sp>
      <p:sp>
        <p:nvSpPr>
          <p:cNvPr id="575" name="Shape 575"/>
          <p:cNvSpPr/>
          <p:nvPr/>
        </p:nvSpPr>
        <p:spPr>
          <a:xfrm>
            <a:off x="7099650" y="2976288"/>
            <a:ext cx="572700" cy="572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verage"/>
                <a:ea typeface="Average"/>
                <a:cs typeface="Average"/>
                <a:sym typeface="Average"/>
              </a:rPr>
              <a:t>≤22</a:t>
            </a:r>
            <a:endParaRPr sz="1800">
              <a:latin typeface="Average"/>
              <a:ea typeface="Average"/>
              <a:cs typeface="Average"/>
              <a:sym typeface="Average"/>
            </a:endParaRPr>
          </a:p>
        </p:txBody>
      </p:sp>
      <p:cxnSp>
        <p:nvCxnSpPr>
          <p:cNvPr id="596" name="Shape 596"/>
          <p:cNvCxnSpPr/>
          <p:nvPr/>
        </p:nvCxnSpPr>
        <p:spPr>
          <a:xfrm flipH="1">
            <a:off x="4178300" y="4078750"/>
            <a:ext cx="762600" cy="779400"/>
          </a:xfrm>
          <a:prstGeom prst="straightConnector1">
            <a:avLst/>
          </a:prstGeom>
          <a:noFill/>
          <a:ln cap="flat" cmpd="sng" w="76200">
            <a:solidFill>
              <a:srgbClr val="D9D9D9"/>
            </a:solidFill>
            <a:prstDash val="solid"/>
            <a:round/>
            <a:headEnd len="med" w="med" type="none"/>
            <a:tailEnd len="med" w="med" type="none"/>
          </a:ln>
        </p:spPr>
      </p:cxnSp>
      <p:cxnSp>
        <p:nvCxnSpPr>
          <p:cNvPr id="597" name="Shape 597"/>
          <p:cNvCxnSpPr/>
          <p:nvPr/>
        </p:nvCxnSpPr>
        <p:spPr>
          <a:xfrm flipH="1">
            <a:off x="5035563" y="4070025"/>
            <a:ext cx="762600" cy="779400"/>
          </a:xfrm>
          <a:prstGeom prst="straightConnector1">
            <a:avLst/>
          </a:prstGeom>
          <a:noFill/>
          <a:ln cap="flat" cmpd="sng" w="76200">
            <a:solidFill>
              <a:srgbClr val="D9D9D9"/>
            </a:solidFill>
            <a:prstDash val="solid"/>
            <a:round/>
            <a:headEnd len="med" w="med" type="none"/>
            <a:tailEnd len="med" w="med" type="none"/>
          </a:ln>
        </p:spPr>
      </p:cxnSp>
      <p:cxnSp>
        <p:nvCxnSpPr>
          <p:cNvPr id="598" name="Shape 598"/>
          <p:cNvCxnSpPr/>
          <p:nvPr/>
        </p:nvCxnSpPr>
        <p:spPr>
          <a:xfrm flipH="1">
            <a:off x="7842613" y="4070025"/>
            <a:ext cx="762600" cy="779400"/>
          </a:xfrm>
          <a:prstGeom prst="straightConnector1">
            <a:avLst/>
          </a:prstGeom>
          <a:noFill/>
          <a:ln cap="flat" cmpd="sng" w="76200">
            <a:solidFill>
              <a:srgbClr val="D9D9D9"/>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Shape 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Trailer video</a:t>
            </a:r>
            <a:endParaRPr/>
          </a:p>
        </p:txBody>
      </p:sp>
      <p:sp>
        <p:nvSpPr>
          <p:cNvPr descr="Twistago is a turn-based tactical board game for 1-4 players, with a twist. The premise is simple: spin your aliens home! But beware: every move you make can affect your opponent's pieces as well. Try and let your opponents move your pieces for you, gain advantage by gathering power cores, and if you're really clever, harness the power of the black hole and sink your opponents into it. Plan, maneuver, respond!  Think you got the hang of it? Then prove yourself against two or three real or virtual players.  Android: https://play.google.com/store/apps/details?id=com.twistago.android iOS: https://itunes.apple.com/us/app/twistago/id1090460202?ls=1&amp;mt=8  Website (more info, feedback): http://twistago.com" id="80" name="Shape 80" title="TWISTAGO - Tactical board game for 1-4 players">
            <a:hlinkClick r:id="rId3"/>
          </p:cNvPr>
          <p:cNvSpPr/>
          <p:nvPr/>
        </p:nvSpPr>
        <p:spPr>
          <a:xfrm>
            <a:off x="0" y="-857250"/>
            <a:ext cx="9144000" cy="6858000"/>
          </a:xfrm>
          <a:prstGeom prst="rect">
            <a:avLst/>
          </a:prstGeom>
          <a:blipFill>
            <a:blip r:embed="rId4">
              <a:alphaModFix/>
            </a:blip>
            <a:stretch>
              <a:fillRect/>
            </a:stretch>
          </a:blipFill>
          <a:ln>
            <a:noFill/>
          </a:ln>
        </p:spPr>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sp>
        <p:nvSpPr>
          <p:cNvPr id="603" name="Shape 6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Normal AI: pruning</a:t>
            </a:r>
            <a:endParaRPr/>
          </a:p>
        </p:txBody>
      </p:sp>
      <p:sp>
        <p:nvSpPr>
          <p:cNvPr id="604" name="Shape 60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Standard technique applied to minimax: </a:t>
            </a:r>
            <a:r>
              <a:rPr i="1" lang="en"/>
              <a:t>alpha-beta pruning</a:t>
            </a:r>
            <a:endParaRPr i="1"/>
          </a:p>
          <a:p>
            <a:pPr indent="0" lvl="0" marL="0">
              <a:spcBef>
                <a:spcPts val="1600"/>
              </a:spcBef>
              <a:spcAft>
                <a:spcPts val="0"/>
              </a:spcAft>
              <a:buNone/>
            </a:pPr>
            <a:r>
              <a:rPr lang="en"/>
              <a:t>Move ordering becomes relevant. Simplest: sort moves by value function.</a:t>
            </a:r>
            <a:endParaRPr/>
          </a:p>
          <a:p>
            <a:pPr indent="0" lvl="0" marL="0" rtl="0">
              <a:spcBef>
                <a:spcPts val="1600"/>
              </a:spcBef>
              <a:spcAft>
                <a:spcPts val="1600"/>
              </a:spcAft>
              <a:buNone/>
            </a:pPr>
            <a:r>
              <a:rPr lang="en"/>
              <a:t>Outcome is exactly the same as with minimax, but best-case tree depth </a:t>
            </a:r>
            <a:r>
              <a:rPr i="1" lang="en"/>
              <a:t>doubles</a:t>
            </a:r>
            <a:r>
              <a:rPr lang="en"/>
              <a: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8" name="Shape 608"/>
        <p:cNvGrpSpPr/>
        <p:nvPr/>
      </p:nvGrpSpPr>
      <p:grpSpPr>
        <a:xfrm>
          <a:off x="0" y="0"/>
          <a:ext cx="0" cy="0"/>
          <a:chOff x="0" y="0"/>
          <a:chExt cx="0" cy="0"/>
        </a:xfrm>
      </p:grpSpPr>
      <p:sp>
        <p:nvSpPr>
          <p:cNvPr id="609" name="Shape 6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Normal AI: more pruning</a:t>
            </a:r>
            <a:endParaRPr/>
          </a:p>
        </p:txBody>
      </p:sp>
      <p:sp>
        <p:nvSpPr>
          <p:cNvPr id="610" name="Shape 61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Problem: situations with 100+ branching factor take too long, 50+ seconds!</a:t>
            </a:r>
            <a:endParaRPr/>
          </a:p>
          <a:p>
            <a:pPr indent="0" lvl="0" marL="0" rtl="0">
              <a:spcBef>
                <a:spcPts val="1600"/>
              </a:spcBef>
              <a:spcAft>
                <a:spcPts val="1600"/>
              </a:spcAft>
              <a:buNone/>
            </a:pPr>
            <a:r>
              <a:rPr lang="en"/>
              <a:t>“Solution”: sort moves by descending value function, and consider only the top-N</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sp>
        <p:nvSpPr>
          <p:cNvPr id="615" name="Shape 6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Normal AI: multiple opponents</a:t>
            </a:r>
            <a:endParaRPr/>
          </a:p>
        </p:txBody>
      </p:sp>
      <p:sp>
        <p:nvSpPr>
          <p:cNvPr id="616" name="Shape 6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With two players: zero-sum game (my win is your loss and vice versa).</a:t>
            </a:r>
            <a:endParaRPr/>
          </a:p>
          <a:p>
            <a:pPr indent="0" lvl="0" marL="0" algn="ctr">
              <a:spcBef>
                <a:spcPts val="1600"/>
              </a:spcBef>
              <a:spcAft>
                <a:spcPts val="0"/>
              </a:spcAft>
              <a:buNone/>
            </a:pPr>
            <a:r>
              <a:rPr lang="en">
                <a:latin typeface="Consolas"/>
                <a:ea typeface="Consolas"/>
                <a:cs typeface="Consolas"/>
                <a:sym typeface="Consolas"/>
              </a:rPr>
              <a:t>my_value = –your_value</a:t>
            </a:r>
            <a:endParaRPr>
              <a:latin typeface="Consolas"/>
              <a:ea typeface="Consolas"/>
              <a:cs typeface="Consolas"/>
              <a:sym typeface="Consolas"/>
            </a:endParaRPr>
          </a:p>
          <a:p>
            <a:pPr indent="0" lvl="0" marL="0">
              <a:spcBef>
                <a:spcPts val="1600"/>
              </a:spcBef>
              <a:spcAft>
                <a:spcPts val="0"/>
              </a:spcAft>
              <a:buNone/>
            </a:pPr>
            <a:r>
              <a:rPr lang="en"/>
              <a:t>With more than two players: much harder!</a:t>
            </a:r>
            <a:endParaRPr/>
          </a:p>
          <a:p>
            <a:pPr indent="-342900" lvl="0" marL="457200" rtl="0">
              <a:spcBef>
                <a:spcPts val="1600"/>
              </a:spcBef>
              <a:spcAft>
                <a:spcPts val="0"/>
              </a:spcAft>
              <a:buSzPts val="1800"/>
              <a:buChar char="●"/>
            </a:pPr>
            <a:r>
              <a:rPr lang="en"/>
              <a:t>It is not clear whom you should help or hinder.</a:t>
            </a:r>
            <a:endParaRPr/>
          </a:p>
          <a:p>
            <a:pPr indent="-342900" lvl="0" marL="457200" rtl="0">
              <a:spcBef>
                <a:spcPts val="0"/>
              </a:spcBef>
              <a:spcAft>
                <a:spcPts val="0"/>
              </a:spcAft>
              <a:buSzPts val="1800"/>
              <a:buChar char="●"/>
            </a:pPr>
            <a:r>
              <a:rPr lang="en"/>
              <a:t>Players can form alliances.</a:t>
            </a:r>
            <a:endParaRPr/>
          </a:p>
          <a:p>
            <a:pPr indent="-342900" lvl="0" marL="457200">
              <a:spcBef>
                <a:spcPts val="0"/>
              </a:spcBef>
              <a:spcAft>
                <a:spcPts val="0"/>
              </a:spcAft>
              <a:buSzPts val="1800"/>
              <a:buChar char="●"/>
            </a:pPr>
            <a:r>
              <a:rPr lang="en"/>
              <a:t>Players who cannot win can still influence the game’s outcome (kingmaking).</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0" name="Shape 620"/>
        <p:cNvGrpSpPr/>
        <p:nvPr/>
      </p:nvGrpSpPr>
      <p:grpSpPr>
        <a:xfrm>
          <a:off x="0" y="0"/>
          <a:ext cx="0" cy="0"/>
          <a:chOff x="0" y="0"/>
          <a:chExt cx="0" cy="0"/>
        </a:xfrm>
      </p:grpSpPr>
      <p:sp>
        <p:nvSpPr>
          <p:cNvPr id="621" name="Shape 6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Normal AI: multiple opponents</a:t>
            </a:r>
            <a:endParaRPr/>
          </a:p>
        </p:txBody>
      </p:sp>
      <p:sp>
        <p:nvSpPr>
          <p:cNvPr id="622" name="Shape 6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Solution 1: use same value function, assume everyone else tries to minimise it</a:t>
            </a:r>
            <a:endParaRPr/>
          </a:p>
          <a:p>
            <a:pPr indent="-342900" lvl="0" marL="457200" rtl="0">
              <a:spcBef>
                <a:spcPts val="1600"/>
              </a:spcBef>
              <a:spcAft>
                <a:spcPts val="0"/>
              </a:spcAft>
              <a:buSzPts val="1800"/>
              <a:buChar char="●"/>
            </a:pPr>
            <a:r>
              <a:rPr lang="en"/>
              <a:t>Paranoid! Assumes that everyone is in an alliance against me.</a:t>
            </a:r>
            <a:endParaRPr/>
          </a:p>
          <a:p>
            <a:pPr indent="-342900" lvl="0" marL="457200" rtl="0">
              <a:spcBef>
                <a:spcPts val="0"/>
              </a:spcBef>
              <a:spcAft>
                <a:spcPts val="0"/>
              </a:spcAft>
              <a:buSzPts val="1800"/>
              <a:buChar char="●"/>
            </a:pPr>
            <a:r>
              <a:rPr lang="en"/>
              <a:t>Results in rather defensive play.</a:t>
            </a:r>
            <a:endParaRPr/>
          </a:p>
          <a:p>
            <a:pPr indent="-342900" lvl="0" marL="457200" rtl="0">
              <a:spcBef>
                <a:spcPts val="0"/>
              </a:spcBef>
              <a:spcAft>
                <a:spcPts val="0"/>
              </a:spcAft>
              <a:buSzPts val="1800"/>
              <a:buChar char="●"/>
            </a:pPr>
            <a:r>
              <a:rPr lang="en"/>
              <a:t>Makes any kind of cooperation or alliance-forming impossible.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6" name="Shape 626"/>
        <p:cNvGrpSpPr/>
        <p:nvPr/>
      </p:nvGrpSpPr>
      <p:grpSpPr>
        <a:xfrm>
          <a:off x="0" y="0"/>
          <a:ext cx="0" cy="0"/>
          <a:chOff x="0" y="0"/>
          <a:chExt cx="0" cy="0"/>
        </a:xfrm>
      </p:grpSpPr>
      <p:sp>
        <p:nvSpPr>
          <p:cNvPr id="627" name="Shape 6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Normal AI: multiple opponents</a:t>
            </a:r>
            <a:endParaRPr/>
          </a:p>
        </p:txBody>
      </p:sp>
      <p:sp>
        <p:nvSpPr>
          <p:cNvPr id="628" name="Shape 6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Solution 2: max</a:t>
            </a:r>
            <a:r>
              <a:rPr baseline="30000" lang="en"/>
              <a:t>n</a:t>
            </a:r>
            <a:r>
              <a:rPr lang="en"/>
              <a:t> algorithm [1], each player has their own value function</a:t>
            </a:r>
            <a:endParaRPr/>
          </a:p>
          <a:p>
            <a:pPr indent="-342900" lvl="0" marL="457200" rtl="0">
              <a:spcBef>
                <a:spcPts val="1600"/>
              </a:spcBef>
              <a:spcAft>
                <a:spcPts val="0"/>
              </a:spcAft>
              <a:buSzPts val="1800"/>
              <a:buChar char="●"/>
            </a:pPr>
            <a:r>
              <a:rPr lang="en"/>
              <a:t>Has to make assumptions about what the other players want.</a:t>
            </a:r>
            <a:endParaRPr/>
          </a:p>
          <a:p>
            <a:pPr indent="-342900" lvl="0" marL="457200" rtl="0">
              <a:spcBef>
                <a:spcPts val="0"/>
              </a:spcBef>
              <a:spcAft>
                <a:spcPts val="0"/>
              </a:spcAft>
              <a:buSzPts val="1800"/>
              <a:buChar char="●"/>
            </a:pPr>
            <a:r>
              <a:rPr lang="en"/>
              <a:t>Alpha-beta pruning no longer works. </a:t>
            </a:r>
            <a:r>
              <a:rPr lang="en"/>
              <a:t>Less </a:t>
            </a:r>
            <a:r>
              <a:rPr lang="en"/>
              <a:t>tree depth when we need it more!</a:t>
            </a:r>
            <a:endParaRPr/>
          </a:p>
          <a:p>
            <a:pPr indent="0" lvl="0" marL="0" rtl="0">
              <a:spcBef>
                <a:spcPts val="1600"/>
              </a:spcBef>
              <a:spcAft>
                <a:spcPts val="0"/>
              </a:spcAft>
              <a:buNone/>
            </a:pPr>
            <a:r>
              <a:t/>
            </a:r>
            <a:endParaRPr/>
          </a:p>
          <a:p>
            <a:pPr indent="0" lvl="0" marL="0" rtl="0">
              <a:spcBef>
                <a:spcPts val="1600"/>
              </a:spcBef>
              <a:spcAft>
                <a:spcPts val="0"/>
              </a:spcAft>
              <a:buNone/>
            </a:pPr>
            <a:r>
              <a:t/>
            </a:r>
            <a:endParaRPr/>
          </a:p>
          <a:p>
            <a:pPr indent="0" lvl="0" marL="0" rtl="0">
              <a:spcBef>
                <a:spcPts val="1600"/>
              </a:spcBef>
              <a:spcAft>
                <a:spcPts val="0"/>
              </a:spcAft>
              <a:buNone/>
            </a:pPr>
            <a:r>
              <a:t/>
            </a:r>
            <a:endParaRPr/>
          </a:p>
          <a:p>
            <a:pPr indent="0" lvl="0" marL="0" rtl="0">
              <a:spcBef>
                <a:spcPts val="1600"/>
              </a:spcBef>
              <a:spcAft>
                <a:spcPts val="0"/>
              </a:spcAft>
              <a:buNone/>
            </a:pPr>
            <a:r>
              <a:t/>
            </a:r>
            <a:endParaRPr/>
          </a:p>
          <a:p>
            <a:pPr indent="0" lvl="0" marL="0" rtl="0">
              <a:spcBef>
                <a:spcPts val="1600"/>
              </a:spcBef>
              <a:spcAft>
                <a:spcPts val="1600"/>
              </a:spcAft>
              <a:buNone/>
            </a:pPr>
            <a:r>
              <a:rPr lang="en"/>
              <a:t>[1] Luckhardt and Irani, 1986, “An algorithmic solution of </a:t>
            </a:r>
            <a:r>
              <a:rPr i="1" lang="en"/>
              <a:t>n</a:t>
            </a:r>
            <a:r>
              <a:rPr lang="en"/>
              <a:t>-person games” (</a:t>
            </a:r>
            <a:r>
              <a:rPr lang="en" u="sng">
                <a:solidFill>
                  <a:schemeClr val="hlink"/>
                </a:solidFill>
                <a:hlinkClick r:id="rId3"/>
              </a:rPr>
              <a:t>PDF</a:t>
            </a:r>
            <a:r>
              <a:rPr lang="en"/>
              <a: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Shape 6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Normal AI: multiple opponents</a:t>
            </a:r>
            <a:endParaRPr/>
          </a:p>
          <a:p>
            <a:pPr indent="0" lvl="0" marL="0">
              <a:spcBef>
                <a:spcPts val="0"/>
              </a:spcBef>
              <a:spcAft>
                <a:spcPts val="0"/>
              </a:spcAft>
              <a:buNone/>
            </a:pPr>
            <a:r>
              <a:t/>
            </a:r>
            <a:endParaRPr/>
          </a:p>
        </p:txBody>
      </p:sp>
      <p:sp>
        <p:nvSpPr>
          <p:cNvPr id="634" name="Shape 634"/>
          <p:cNvSpPr txBox="1"/>
          <p:nvPr>
            <p:ph idx="1" type="body"/>
          </p:nvPr>
        </p:nvSpPr>
        <p:spPr>
          <a:xfrm>
            <a:off x="311700" y="4524475"/>
            <a:ext cx="8520600" cy="349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[1] Nathan Sturtevant, “A Comparison of Algorithms for Multi-Player Games” (</a:t>
            </a:r>
            <a:r>
              <a:rPr lang="en" u="sng">
                <a:solidFill>
                  <a:schemeClr val="hlink"/>
                </a:solidFill>
                <a:hlinkClick r:id="rId3"/>
              </a:rPr>
              <a:t>PDF</a:t>
            </a:r>
            <a:r>
              <a:rPr lang="en"/>
              <a:t>)</a:t>
            </a:r>
            <a:endParaRPr/>
          </a:p>
        </p:txBody>
      </p:sp>
      <p:pic>
        <p:nvPicPr>
          <p:cNvPr id="635" name="Shape 635"/>
          <p:cNvPicPr preferRelativeResize="0"/>
          <p:nvPr/>
        </p:nvPicPr>
        <p:blipFill>
          <a:blip r:embed="rId4">
            <a:alphaModFix/>
          </a:blip>
          <a:stretch>
            <a:fillRect/>
          </a:stretch>
        </p:blipFill>
        <p:spPr>
          <a:xfrm>
            <a:off x="6555700" y="655075"/>
            <a:ext cx="2001150" cy="2239750"/>
          </a:xfrm>
          <a:prstGeom prst="rect">
            <a:avLst/>
          </a:prstGeom>
          <a:noFill/>
          <a:ln>
            <a:noFill/>
          </a:ln>
        </p:spPr>
      </p:pic>
      <p:sp>
        <p:nvSpPr>
          <p:cNvPr id="636" name="Shape 636"/>
          <p:cNvSpPr txBox="1"/>
          <p:nvPr>
            <p:ph idx="1" type="body"/>
          </p:nvPr>
        </p:nvSpPr>
        <p:spPr>
          <a:xfrm>
            <a:off x="311700" y="1152475"/>
            <a:ext cx="6693600" cy="2904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Paranoid is better than max</a:t>
            </a:r>
            <a:r>
              <a:rPr baseline="30000" lang="en"/>
              <a:t>n</a:t>
            </a:r>
            <a:r>
              <a:rPr lang="en"/>
              <a:t> in Chinese Checkers</a:t>
            </a:r>
            <a:br>
              <a:rPr lang="en"/>
            </a:br>
            <a:r>
              <a:rPr lang="en"/>
              <a:t>(Stern-Halma) [1].</a:t>
            </a:r>
            <a:endParaRPr/>
          </a:p>
          <a:p>
            <a:pPr indent="0" lvl="0" marL="457200" rtl="0">
              <a:spcBef>
                <a:spcPts val="1600"/>
              </a:spcBef>
              <a:spcAft>
                <a:spcPts val="1600"/>
              </a:spcAft>
              <a:buNone/>
            </a:pPr>
            <a:r>
              <a:rPr lang="en" sz="2400"/>
              <a:t>“These results show that the paranoid algorithm is winning in Chinese Checkers both because it can search deeper, and because its analysis produces better play. We would expect similar results for similar board games.”</a:t>
            </a:r>
            <a:endParaRPr sz="24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 name="Shape 640"/>
        <p:cNvGrpSpPr/>
        <p:nvPr/>
      </p:nvGrpSpPr>
      <p:grpSpPr>
        <a:xfrm>
          <a:off x="0" y="0"/>
          <a:ext cx="0" cy="0"/>
          <a:chOff x="0" y="0"/>
          <a:chExt cx="0" cy="0"/>
        </a:xfrm>
      </p:grpSpPr>
      <p:sp>
        <p:nvSpPr>
          <p:cNvPr id="641" name="Shape 6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Normal AI: shortcomings</a:t>
            </a:r>
            <a:endParaRPr/>
          </a:p>
        </p:txBody>
      </p:sp>
      <p:sp>
        <p:nvSpPr>
          <p:cNvPr id="642" name="Shape 6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No global idea of where we are in the game (beginning, middle, end)</a:t>
            </a:r>
            <a:endParaRPr/>
          </a:p>
          <a:p>
            <a:pPr indent="0" lvl="0" marL="0" rtl="0">
              <a:spcBef>
                <a:spcPts val="1600"/>
              </a:spcBef>
              <a:spcAft>
                <a:spcPts val="1600"/>
              </a:spcAft>
              <a:buNone/>
            </a:pPr>
            <a:r>
              <a:rPr lang="en"/>
              <a:t>Does not use the full thinking time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Shape 647"/>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The Hard AI</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1" name="Shape 651"/>
        <p:cNvGrpSpPr/>
        <p:nvPr/>
      </p:nvGrpSpPr>
      <p:grpSpPr>
        <a:xfrm>
          <a:off x="0" y="0"/>
          <a:ext cx="0" cy="0"/>
          <a:chOff x="0" y="0"/>
          <a:chExt cx="0" cy="0"/>
        </a:xfrm>
      </p:grpSpPr>
      <p:sp>
        <p:nvSpPr>
          <p:cNvPr id="652" name="Shape 6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Hard AI: core idea</a:t>
            </a:r>
            <a:endParaRPr/>
          </a:p>
        </p:txBody>
      </p:sp>
      <p:sp>
        <p:nvSpPr>
          <p:cNvPr id="653" name="Shape 6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Problem: Normal AI does not care about game </a:t>
            </a:r>
            <a:r>
              <a:rPr i="1" lang="en"/>
              <a:t>phases</a:t>
            </a:r>
            <a:endParaRPr/>
          </a:p>
          <a:p>
            <a:pPr indent="0" lvl="0" marL="0" rtl="0">
              <a:spcBef>
                <a:spcPts val="1600"/>
              </a:spcBef>
              <a:spcAft>
                <a:spcPts val="0"/>
              </a:spcAft>
              <a:buNone/>
            </a:pPr>
            <a:r>
              <a:rPr lang="en"/>
              <a:t>A human plays differently depending on where we are in the game:</a:t>
            </a:r>
            <a:endParaRPr/>
          </a:p>
          <a:p>
            <a:pPr indent="-342900" lvl="0" marL="457200" rtl="0">
              <a:spcBef>
                <a:spcPts val="1600"/>
              </a:spcBef>
              <a:spcAft>
                <a:spcPts val="0"/>
              </a:spcAft>
              <a:buSzPts val="1800"/>
              <a:buChar char="●"/>
            </a:pPr>
            <a:r>
              <a:rPr i="1" lang="en"/>
              <a:t>Early phase</a:t>
            </a:r>
            <a:r>
              <a:rPr lang="en"/>
              <a:t>: don’t worry about getting home, just collect power cores</a:t>
            </a:r>
            <a:br>
              <a:rPr lang="en"/>
            </a:br>
            <a:r>
              <a:rPr lang="en"/>
              <a:t>(important to have these later on)</a:t>
            </a:r>
            <a:endParaRPr/>
          </a:p>
          <a:p>
            <a:pPr indent="-342900" lvl="0" marL="457200" rtl="0">
              <a:spcBef>
                <a:spcPts val="0"/>
              </a:spcBef>
              <a:spcAft>
                <a:spcPts val="0"/>
              </a:spcAft>
              <a:buSzPts val="1800"/>
              <a:buChar char="●"/>
            </a:pPr>
            <a:r>
              <a:rPr i="1" lang="en"/>
              <a:t>Middle phase</a:t>
            </a:r>
            <a:r>
              <a:rPr lang="en"/>
              <a:t>: don’t worry about actually landing, just move towards home</a:t>
            </a:r>
            <a:br>
              <a:rPr lang="en"/>
            </a:br>
            <a:r>
              <a:rPr lang="en"/>
              <a:t>(unlanded ships can help each other)</a:t>
            </a:r>
            <a:endParaRPr/>
          </a:p>
          <a:p>
            <a:pPr indent="-342900" lvl="0" marL="457200" rtl="0">
              <a:spcBef>
                <a:spcPts val="0"/>
              </a:spcBef>
              <a:spcAft>
                <a:spcPts val="0"/>
              </a:spcAft>
              <a:buSzPts val="1800"/>
              <a:buChar char="●"/>
            </a:pPr>
            <a:r>
              <a:rPr i="1" lang="en"/>
              <a:t>Late phase</a:t>
            </a:r>
            <a:r>
              <a:rPr lang="en"/>
              <a:t>: land as many aliens as possible, preferring the commander</a:t>
            </a:r>
            <a:br>
              <a:rPr lang="en"/>
            </a:br>
            <a:r>
              <a:rPr lang="en"/>
              <a:t>(gather all the points)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7" name="Shape 657"/>
        <p:cNvGrpSpPr/>
        <p:nvPr/>
      </p:nvGrpSpPr>
      <p:grpSpPr>
        <a:xfrm>
          <a:off x="0" y="0"/>
          <a:ext cx="0" cy="0"/>
          <a:chOff x="0" y="0"/>
          <a:chExt cx="0" cy="0"/>
        </a:xfrm>
      </p:grpSpPr>
      <p:sp>
        <p:nvSpPr>
          <p:cNvPr id="658" name="Shape 6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Hard AI: core idea</a:t>
            </a:r>
            <a:endParaRPr/>
          </a:p>
        </p:txBody>
      </p:sp>
      <p:sp>
        <p:nvSpPr>
          <p:cNvPr id="659" name="Shape 6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Problem: Normal AI does not care about game </a:t>
            </a:r>
            <a:r>
              <a:rPr i="1" lang="en"/>
              <a:t>phases</a:t>
            </a:r>
            <a:endParaRPr/>
          </a:p>
          <a:p>
            <a:pPr indent="0" lvl="0" marL="0" rtl="0">
              <a:spcBef>
                <a:spcPts val="1600"/>
              </a:spcBef>
              <a:spcAft>
                <a:spcPts val="0"/>
              </a:spcAft>
              <a:buNone/>
            </a:pPr>
            <a:r>
              <a:rPr lang="en"/>
              <a:t>Solution: a “phase-dependent” value function</a:t>
            </a:r>
            <a:endParaRPr/>
          </a:p>
          <a:p>
            <a:pPr indent="-342900" lvl="0" marL="457200" rtl="0">
              <a:spcBef>
                <a:spcPts val="1600"/>
              </a:spcBef>
              <a:spcAft>
                <a:spcPts val="0"/>
              </a:spcAft>
              <a:buSzPts val="1800"/>
              <a:buChar char="●"/>
            </a:pPr>
            <a:r>
              <a:rPr lang="en"/>
              <a:t>Determine which phase we are in (from locations of pieces): early, middle, late</a:t>
            </a:r>
            <a:endParaRPr/>
          </a:p>
          <a:p>
            <a:pPr indent="-342900" lvl="0" marL="457200" rtl="0">
              <a:spcBef>
                <a:spcPts val="0"/>
              </a:spcBef>
              <a:spcAft>
                <a:spcPts val="0"/>
              </a:spcAft>
              <a:buSzPts val="1800"/>
              <a:buChar char="●"/>
            </a:pPr>
            <a:r>
              <a:rPr lang="en"/>
              <a:t>Use different value function depending on the current phase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Shape 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Twistago in a nutshell</a:t>
            </a:r>
            <a:endParaRPr/>
          </a:p>
        </p:txBody>
      </p:sp>
      <p:sp>
        <p:nvSpPr>
          <p:cNvPr id="86" name="Shape 86"/>
          <p:cNvSpPr txBox="1"/>
          <p:nvPr>
            <p:ph idx="1" type="body"/>
          </p:nvPr>
        </p:nvSpPr>
        <p:spPr>
          <a:xfrm>
            <a:off x="311700" y="1152475"/>
            <a:ext cx="38169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A board game for 2-4 players</a:t>
            </a:r>
            <a:br>
              <a:rPr lang="en"/>
            </a:br>
            <a:r>
              <a:rPr lang="en"/>
              <a:t>(local humans or computer)</a:t>
            </a:r>
            <a:endParaRPr/>
          </a:p>
          <a:p>
            <a:pPr indent="-342900" lvl="0" marL="457200" rtl="0">
              <a:spcBef>
                <a:spcPts val="0"/>
              </a:spcBef>
              <a:spcAft>
                <a:spcPts val="0"/>
              </a:spcAft>
              <a:buSzPts val="1800"/>
              <a:buChar char="●"/>
            </a:pPr>
            <a:r>
              <a:rPr lang="en"/>
              <a:t>Move your pieces (aliens) home</a:t>
            </a:r>
            <a:endParaRPr/>
          </a:p>
          <a:p>
            <a:pPr indent="-342900" lvl="0" marL="457200" rtl="0">
              <a:spcBef>
                <a:spcPts val="0"/>
              </a:spcBef>
              <a:spcAft>
                <a:spcPts val="0"/>
              </a:spcAft>
              <a:buSzPts val="1800"/>
              <a:buChar char="●"/>
            </a:pPr>
            <a:r>
              <a:rPr lang="en"/>
              <a:t>Novel movement mechanism leads to interesting tactical possibilities</a:t>
            </a:r>
            <a:endParaRPr/>
          </a:p>
          <a:p>
            <a:pPr indent="-342900" lvl="0" marL="457200" rtl="0">
              <a:spcBef>
                <a:spcPts val="0"/>
              </a:spcBef>
              <a:spcAft>
                <a:spcPts val="0"/>
              </a:spcAft>
              <a:buSzPts val="1800"/>
              <a:buChar char="●"/>
            </a:pPr>
            <a:r>
              <a:rPr lang="en"/>
              <a:t>“Black hole” in the centre provides strategic depth</a:t>
            </a:r>
            <a:endParaRPr/>
          </a:p>
        </p:txBody>
      </p:sp>
      <p:pic>
        <p:nvPicPr>
          <p:cNvPr descr="twist.gif" id="87" name="Shape 87"/>
          <p:cNvPicPr preferRelativeResize="0"/>
          <p:nvPr/>
        </p:nvPicPr>
        <p:blipFill>
          <a:blip r:embed="rId3">
            <a:alphaModFix/>
          </a:blip>
          <a:stretch>
            <a:fillRect/>
          </a:stretch>
        </p:blipFill>
        <p:spPr>
          <a:xfrm>
            <a:off x="4331750" y="1152475"/>
            <a:ext cx="4500550" cy="18583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3" name="Shape 663"/>
        <p:cNvGrpSpPr/>
        <p:nvPr/>
      </p:nvGrpSpPr>
      <p:grpSpPr>
        <a:xfrm>
          <a:off x="0" y="0"/>
          <a:ext cx="0" cy="0"/>
          <a:chOff x="0" y="0"/>
          <a:chExt cx="0" cy="0"/>
        </a:xfrm>
      </p:grpSpPr>
      <p:sp>
        <p:nvSpPr>
          <p:cNvPr id="664" name="Shape 6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Hard AI: tuning parameters </a:t>
            </a:r>
            <a:endParaRPr/>
          </a:p>
        </p:txBody>
      </p:sp>
      <p:sp>
        <p:nvSpPr>
          <p:cNvPr id="665" name="Shape 6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Problem: too many parameters to tweak by hand</a:t>
            </a:r>
            <a:endParaRPr/>
          </a:p>
          <a:p>
            <a:pPr indent="0" lvl="0" marL="0">
              <a:spcBef>
                <a:spcPts val="1600"/>
              </a:spcBef>
              <a:spcAft>
                <a:spcPts val="0"/>
              </a:spcAft>
              <a:buNone/>
            </a:pPr>
            <a:r>
              <a:rPr lang="en"/>
              <a:t>There are now about 20, for example:</a:t>
            </a:r>
            <a:endParaRPr/>
          </a:p>
          <a:p>
            <a:pPr indent="-342900" lvl="0" marL="457200" rtl="0">
              <a:spcBef>
                <a:spcPts val="1600"/>
              </a:spcBef>
              <a:spcAft>
                <a:spcPts val="0"/>
              </a:spcAft>
              <a:buSzPts val="1800"/>
              <a:buChar char="●"/>
            </a:pPr>
            <a:r>
              <a:rPr lang="en"/>
              <a:t>What’s the value of reducing distance to home in the early phase?</a:t>
            </a:r>
            <a:endParaRPr/>
          </a:p>
          <a:p>
            <a:pPr indent="-342900" lvl="0" marL="457200" rtl="0">
              <a:spcBef>
                <a:spcPts val="0"/>
              </a:spcBef>
              <a:spcAft>
                <a:spcPts val="0"/>
              </a:spcAft>
              <a:buSzPts val="1800"/>
              <a:buChar char="●"/>
            </a:pPr>
            <a:r>
              <a:rPr lang="en"/>
              <a:t>How many remaining power cores before switching to middle phase?</a:t>
            </a:r>
            <a:endParaRPr/>
          </a:p>
          <a:p>
            <a:pPr indent="-342900" lvl="0" marL="457200" rtl="0">
              <a:spcBef>
                <a:spcPts val="0"/>
              </a:spcBef>
              <a:spcAft>
                <a:spcPts val="0"/>
              </a:spcAft>
              <a:buSzPts val="1800"/>
              <a:buChar char="●"/>
            </a:pPr>
            <a:r>
              <a:rPr lang="en"/>
              <a:t>What’s the value of a landed piece in the late phase?</a:t>
            </a:r>
            <a:endParaRPr/>
          </a:p>
          <a:p>
            <a:pPr indent="-342900" lvl="0" marL="457200" rtl="0">
              <a:spcBef>
                <a:spcPts val="0"/>
              </a:spcBef>
              <a:spcAft>
                <a:spcPts val="0"/>
              </a:spcAft>
              <a:buSzPts val="1800"/>
              <a:buChar char="●"/>
            </a:pPr>
            <a:r>
              <a:rPr lang="en"/>
              <a:t>…</a:t>
            </a:r>
            <a:endParaRPr/>
          </a:p>
          <a:p>
            <a:pPr indent="0" lvl="0" marL="0" rtl="0">
              <a:spcBef>
                <a:spcPts val="1600"/>
              </a:spcBef>
              <a:spcAft>
                <a:spcPts val="1600"/>
              </a:spcAft>
              <a:buNone/>
            </a:pPr>
            <a:r>
              <a:rPr lang="en"/>
              <a:t>Many of these are interrelated, so cannot be tweaked one by one.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9" name="Shape 669"/>
        <p:cNvGrpSpPr/>
        <p:nvPr/>
      </p:nvGrpSpPr>
      <p:grpSpPr>
        <a:xfrm>
          <a:off x="0" y="0"/>
          <a:ext cx="0" cy="0"/>
          <a:chOff x="0" y="0"/>
          <a:chExt cx="0" cy="0"/>
        </a:xfrm>
      </p:grpSpPr>
      <p:sp>
        <p:nvSpPr>
          <p:cNvPr id="670" name="Shape 6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Hard AI: tuning parameters </a:t>
            </a:r>
            <a:endParaRPr/>
          </a:p>
        </p:txBody>
      </p:sp>
      <p:sp>
        <p:nvSpPr>
          <p:cNvPr id="671" name="Shape 6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t>Problem: too many parameters to tweak by hand</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5" name="Shape 675"/>
        <p:cNvGrpSpPr/>
        <p:nvPr/>
      </p:nvGrpSpPr>
      <p:grpSpPr>
        <a:xfrm>
          <a:off x="0" y="0"/>
          <a:ext cx="0" cy="0"/>
          <a:chOff x="0" y="0"/>
          <a:chExt cx="0" cy="0"/>
        </a:xfrm>
      </p:grpSpPr>
      <p:sp>
        <p:nvSpPr>
          <p:cNvPr id="676" name="Shape 6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Hard AI: tuning parameters </a:t>
            </a:r>
            <a:endParaRPr/>
          </a:p>
        </p:txBody>
      </p:sp>
      <p:sp>
        <p:nvSpPr>
          <p:cNvPr id="677" name="Shape 67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Problem: too many parameters to tweak by hand</a:t>
            </a:r>
            <a:endParaRPr/>
          </a:p>
          <a:p>
            <a:pPr indent="0" lvl="0" marL="0">
              <a:spcBef>
                <a:spcPts val="1600"/>
              </a:spcBef>
              <a:spcAft>
                <a:spcPts val="0"/>
              </a:spcAft>
              <a:buNone/>
            </a:pPr>
            <a:r>
              <a:rPr lang="en"/>
              <a:t>Solution: </a:t>
            </a:r>
            <a:r>
              <a:rPr i="1" lang="en"/>
              <a:t>genetic algorithm</a:t>
            </a:r>
            <a:r>
              <a:rPr lang="en"/>
              <a:t>!</a:t>
            </a:r>
            <a:endParaRPr/>
          </a:p>
          <a:p>
            <a:pPr indent="-342900" lvl="0" marL="457200" rtl="0">
              <a:spcBef>
                <a:spcPts val="1600"/>
              </a:spcBef>
              <a:spcAft>
                <a:spcPts val="0"/>
              </a:spcAft>
              <a:buSzPts val="1800"/>
              <a:buChar char="●"/>
            </a:pPr>
            <a:r>
              <a:rPr lang="en"/>
              <a:t>Survival of the fittest: losers get eliminated</a:t>
            </a:r>
            <a:endParaRPr/>
          </a:p>
          <a:p>
            <a:pPr indent="-342900" lvl="0" marL="457200" rtl="0">
              <a:spcBef>
                <a:spcPts val="0"/>
              </a:spcBef>
              <a:spcAft>
                <a:spcPts val="0"/>
              </a:spcAft>
              <a:buSzPts val="1800"/>
              <a:buChar char="●"/>
            </a:pPr>
            <a:r>
              <a:rPr lang="en"/>
              <a:t>Cross-breeding: winners reproduce and pass on their genes</a:t>
            </a:r>
            <a:endParaRPr/>
          </a:p>
        </p:txBody>
      </p:sp>
      <p:pic>
        <p:nvPicPr>
          <p:cNvPr id="678" name="Shape 678"/>
          <p:cNvPicPr preferRelativeResize="0"/>
          <p:nvPr/>
        </p:nvPicPr>
        <p:blipFill rotWithShape="1">
          <a:blip r:embed="rId3">
            <a:alphaModFix/>
          </a:blip>
          <a:srcRect b="25445" l="8813" r="26902" t="0"/>
          <a:stretch/>
        </p:blipFill>
        <p:spPr>
          <a:xfrm>
            <a:off x="7067825" y="1820106"/>
            <a:ext cx="1764475" cy="25698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2" name="Shape 682"/>
        <p:cNvGrpSpPr/>
        <p:nvPr/>
      </p:nvGrpSpPr>
      <p:grpSpPr>
        <a:xfrm>
          <a:off x="0" y="0"/>
          <a:ext cx="0" cy="0"/>
          <a:chOff x="0" y="0"/>
          <a:chExt cx="0" cy="0"/>
        </a:xfrm>
      </p:grpSpPr>
      <p:sp>
        <p:nvSpPr>
          <p:cNvPr id="683" name="Shape 6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Hard AI: genetic algorithm</a:t>
            </a:r>
            <a:endParaRPr/>
          </a:p>
        </p:txBody>
      </p:sp>
      <p:sp>
        <p:nvSpPr>
          <p:cNvPr id="684" name="Shape 68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An </a:t>
            </a:r>
            <a:r>
              <a:rPr i="1" lang="en"/>
              <a:t>individual</a:t>
            </a:r>
            <a:r>
              <a:rPr lang="en"/>
              <a:t> is just a list of parameter values (</a:t>
            </a:r>
            <a:r>
              <a:rPr i="1" lang="en"/>
              <a:t>genes</a:t>
            </a:r>
            <a:r>
              <a:rPr lang="en"/>
              <a:t>):</a:t>
            </a:r>
            <a:endParaRPr/>
          </a:p>
          <a:p>
            <a:pPr indent="0" lvl="0" marL="0">
              <a:spcBef>
                <a:spcPts val="1600"/>
              </a:spcBef>
              <a:spcAft>
                <a:spcPts val="0"/>
              </a:spcAft>
              <a:buNone/>
            </a:pPr>
            <a:r>
              <a:t/>
            </a:r>
            <a:endParaRPr/>
          </a:p>
          <a:p>
            <a:pPr indent="0" lvl="0" marL="0" rtl="0">
              <a:spcBef>
                <a:spcPts val="1600"/>
              </a:spcBef>
              <a:spcAft>
                <a:spcPts val="1600"/>
              </a:spcAft>
              <a:buNone/>
            </a:pPr>
            <a:r>
              <a:rPr lang="en"/>
              <a:t>A </a:t>
            </a:r>
            <a:r>
              <a:rPr i="1" lang="en"/>
              <a:t>gene pool</a:t>
            </a:r>
            <a:r>
              <a:rPr lang="en"/>
              <a:t> consists of a fixed number of individuals (say, 100):</a:t>
            </a:r>
            <a:endParaRPr/>
          </a:p>
        </p:txBody>
      </p:sp>
      <p:sp>
        <p:nvSpPr>
          <p:cNvPr id="685" name="Shape 685"/>
          <p:cNvSpPr/>
          <p:nvPr/>
        </p:nvSpPr>
        <p:spPr>
          <a:xfrm>
            <a:off x="430950" y="15890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4.3</a:t>
            </a:r>
            <a:endParaRPr sz="1000">
              <a:latin typeface="Average"/>
              <a:ea typeface="Average"/>
              <a:cs typeface="Average"/>
              <a:sym typeface="Average"/>
            </a:endParaRPr>
          </a:p>
        </p:txBody>
      </p:sp>
      <p:sp>
        <p:nvSpPr>
          <p:cNvPr id="686" name="Shape 686"/>
          <p:cNvSpPr/>
          <p:nvPr/>
        </p:nvSpPr>
        <p:spPr>
          <a:xfrm>
            <a:off x="851014" y="15890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7.1</a:t>
            </a:r>
            <a:endParaRPr sz="1000">
              <a:latin typeface="Average"/>
              <a:ea typeface="Average"/>
              <a:cs typeface="Average"/>
              <a:sym typeface="Average"/>
            </a:endParaRPr>
          </a:p>
        </p:txBody>
      </p:sp>
      <p:sp>
        <p:nvSpPr>
          <p:cNvPr id="687" name="Shape 687"/>
          <p:cNvSpPr/>
          <p:nvPr/>
        </p:nvSpPr>
        <p:spPr>
          <a:xfrm>
            <a:off x="1271079" y="15890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–2.4</a:t>
            </a:r>
            <a:endParaRPr sz="1000">
              <a:latin typeface="Average"/>
              <a:ea typeface="Average"/>
              <a:cs typeface="Average"/>
              <a:sym typeface="Average"/>
            </a:endParaRPr>
          </a:p>
        </p:txBody>
      </p:sp>
      <p:sp>
        <p:nvSpPr>
          <p:cNvPr id="688" name="Shape 688"/>
          <p:cNvSpPr/>
          <p:nvPr/>
        </p:nvSpPr>
        <p:spPr>
          <a:xfrm>
            <a:off x="1691143" y="15890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0.3</a:t>
            </a:r>
            <a:endParaRPr sz="1000">
              <a:latin typeface="Average"/>
              <a:ea typeface="Average"/>
              <a:cs typeface="Average"/>
              <a:sym typeface="Average"/>
            </a:endParaRPr>
          </a:p>
        </p:txBody>
      </p:sp>
      <p:sp>
        <p:nvSpPr>
          <p:cNvPr id="689" name="Shape 689"/>
          <p:cNvSpPr/>
          <p:nvPr/>
        </p:nvSpPr>
        <p:spPr>
          <a:xfrm>
            <a:off x="2111207" y="15890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0.8</a:t>
            </a:r>
            <a:endParaRPr sz="1000">
              <a:latin typeface="Average"/>
              <a:ea typeface="Average"/>
              <a:cs typeface="Average"/>
              <a:sym typeface="Average"/>
            </a:endParaRPr>
          </a:p>
        </p:txBody>
      </p:sp>
      <p:sp>
        <p:nvSpPr>
          <p:cNvPr id="690" name="Shape 690"/>
          <p:cNvSpPr/>
          <p:nvPr/>
        </p:nvSpPr>
        <p:spPr>
          <a:xfrm>
            <a:off x="2531272" y="15890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0.7</a:t>
            </a:r>
            <a:endParaRPr sz="1000">
              <a:latin typeface="Average"/>
              <a:ea typeface="Average"/>
              <a:cs typeface="Average"/>
              <a:sym typeface="Average"/>
            </a:endParaRPr>
          </a:p>
        </p:txBody>
      </p:sp>
      <p:sp>
        <p:nvSpPr>
          <p:cNvPr id="691" name="Shape 691"/>
          <p:cNvSpPr/>
          <p:nvPr/>
        </p:nvSpPr>
        <p:spPr>
          <a:xfrm>
            <a:off x="2951336" y="15890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1.7</a:t>
            </a:r>
            <a:endParaRPr sz="1000">
              <a:latin typeface="Average"/>
              <a:ea typeface="Average"/>
              <a:cs typeface="Average"/>
              <a:sym typeface="Average"/>
            </a:endParaRPr>
          </a:p>
        </p:txBody>
      </p:sp>
      <p:sp>
        <p:nvSpPr>
          <p:cNvPr id="692" name="Shape 692"/>
          <p:cNvSpPr/>
          <p:nvPr/>
        </p:nvSpPr>
        <p:spPr>
          <a:xfrm>
            <a:off x="3371401" y="15890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–9.0</a:t>
            </a:r>
            <a:endParaRPr sz="1000">
              <a:latin typeface="Average"/>
              <a:ea typeface="Average"/>
              <a:cs typeface="Average"/>
              <a:sym typeface="Average"/>
            </a:endParaRPr>
          </a:p>
        </p:txBody>
      </p:sp>
      <p:sp>
        <p:nvSpPr>
          <p:cNvPr id="693" name="Shape 693"/>
          <p:cNvSpPr/>
          <p:nvPr/>
        </p:nvSpPr>
        <p:spPr>
          <a:xfrm>
            <a:off x="3791465" y="15890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2.8</a:t>
            </a:r>
            <a:endParaRPr sz="1000">
              <a:latin typeface="Average"/>
              <a:ea typeface="Average"/>
              <a:cs typeface="Average"/>
              <a:sym typeface="Average"/>
            </a:endParaRPr>
          </a:p>
        </p:txBody>
      </p:sp>
      <p:sp>
        <p:nvSpPr>
          <p:cNvPr id="694" name="Shape 694"/>
          <p:cNvSpPr/>
          <p:nvPr/>
        </p:nvSpPr>
        <p:spPr>
          <a:xfrm>
            <a:off x="4211529" y="15890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1.3</a:t>
            </a:r>
            <a:endParaRPr sz="1000">
              <a:latin typeface="Average"/>
              <a:ea typeface="Average"/>
              <a:cs typeface="Average"/>
              <a:sym typeface="Average"/>
            </a:endParaRPr>
          </a:p>
        </p:txBody>
      </p:sp>
      <p:sp>
        <p:nvSpPr>
          <p:cNvPr id="695" name="Shape 695"/>
          <p:cNvSpPr/>
          <p:nvPr/>
        </p:nvSpPr>
        <p:spPr>
          <a:xfrm>
            <a:off x="4631612" y="15890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0.9</a:t>
            </a:r>
            <a:endParaRPr sz="1000">
              <a:latin typeface="Average"/>
              <a:ea typeface="Average"/>
              <a:cs typeface="Average"/>
              <a:sym typeface="Average"/>
            </a:endParaRPr>
          </a:p>
        </p:txBody>
      </p:sp>
      <p:sp>
        <p:nvSpPr>
          <p:cNvPr id="696" name="Shape 696"/>
          <p:cNvSpPr/>
          <p:nvPr/>
        </p:nvSpPr>
        <p:spPr>
          <a:xfrm>
            <a:off x="5051676" y="15890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0.1</a:t>
            </a:r>
            <a:endParaRPr sz="1000">
              <a:latin typeface="Average"/>
              <a:ea typeface="Average"/>
              <a:cs typeface="Average"/>
              <a:sym typeface="Average"/>
            </a:endParaRPr>
          </a:p>
        </p:txBody>
      </p:sp>
      <p:sp>
        <p:nvSpPr>
          <p:cNvPr id="697" name="Shape 697"/>
          <p:cNvSpPr/>
          <p:nvPr/>
        </p:nvSpPr>
        <p:spPr>
          <a:xfrm>
            <a:off x="5471741" y="15890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0.0</a:t>
            </a:r>
            <a:endParaRPr sz="1000">
              <a:latin typeface="Average"/>
              <a:ea typeface="Average"/>
              <a:cs typeface="Average"/>
              <a:sym typeface="Average"/>
            </a:endParaRPr>
          </a:p>
        </p:txBody>
      </p:sp>
      <p:sp>
        <p:nvSpPr>
          <p:cNvPr id="698" name="Shape 698"/>
          <p:cNvSpPr/>
          <p:nvPr/>
        </p:nvSpPr>
        <p:spPr>
          <a:xfrm>
            <a:off x="5891805" y="15890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2.5</a:t>
            </a:r>
            <a:endParaRPr sz="1000">
              <a:latin typeface="Average"/>
              <a:ea typeface="Average"/>
              <a:cs typeface="Average"/>
              <a:sym typeface="Average"/>
            </a:endParaRPr>
          </a:p>
        </p:txBody>
      </p:sp>
      <p:sp>
        <p:nvSpPr>
          <p:cNvPr id="699" name="Shape 699"/>
          <p:cNvSpPr/>
          <p:nvPr/>
        </p:nvSpPr>
        <p:spPr>
          <a:xfrm>
            <a:off x="6311870" y="15890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1.2</a:t>
            </a:r>
            <a:endParaRPr sz="1000">
              <a:latin typeface="Average"/>
              <a:ea typeface="Average"/>
              <a:cs typeface="Average"/>
              <a:sym typeface="Average"/>
            </a:endParaRPr>
          </a:p>
        </p:txBody>
      </p:sp>
      <p:sp>
        <p:nvSpPr>
          <p:cNvPr id="700" name="Shape 700"/>
          <p:cNvSpPr/>
          <p:nvPr/>
        </p:nvSpPr>
        <p:spPr>
          <a:xfrm>
            <a:off x="6731934" y="15890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1.1</a:t>
            </a:r>
            <a:endParaRPr sz="1000">
              <a:latin typeface="Average"/>
              <a:ea typeface="Average"/>
              <a:cs typeface="Average"/>
              <a:sym typeface="Average"/>
            </a:endParaRPr>
          </a:p>
        </p:txBody>
      </p:sp>
      <p:sp>
        <p:nvSpPr>
          <p:cNvPr id="701" name="Shape 701"/>
          <p:cNvSpPr/>
          <p:nvPr/>
        </p:nvSpPr>
        <p:spPr>
          <a:xfrm>
            <a:off x="7151998" y="15890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–0.9</a:t>
            </a:r>
            <a:endParaRPr sz="1000">
              <a:latin typeface="Average"/>
              <a:ea typeface="Average"/>
              <a:cs typeface="Average"/>
              <a:sym typeface="Average"/>
            </a:endParaRPr>
          </a:p>
        </p:txBody>
      </p:sp>
      <p:sp>
        <p:nvSpPr>
          <p:cNvPr id="702" name="Shape 702"/>
          <p:cNvSpPr/>
          <p:nvPr/>
        </p:nvSpPr>
        <p:spPr>
          <a:xfrm>
            <a:off x="7572063" y="15890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–0.1</a:t>
            </a:r>
            <a:endParaRPr sz="1000">
              <a:latin typeface="Average"/>
              <a:ea typeface="Average"/>
              <a:cs typeface="Average"/>
              <a:sym typeface="Average"/>
            </a:endParaRPr>
          </a:p>
        </p:txBody>
      </p:sp>
      <p:sp>
        <p:nvSpPr>
          <p:cNvPr id="703" name="Shape 703"/>
          <p:cNvSpPr/>
          <p:nvPr/>
        </p:nvSpPr>
        <p:spPr>
          <a:xfrm>
            <a:off x="7992127" y="15890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7.6</a:t>
            </a:r>
            <a:endParaRPr sz="1000">
              <a:latin typeface="Average"/>
              <a:ea typeface="Average"/>
              <a:cs typeface="Average"/>
              <a:sym typeface="Average"/>
            </a:endParaRPr>
          </a:p>
        </p:txBody>
      </p:sp>
      <p:sp>
        <p:nvSpPr>
          <p:cNvPr id="704" name="Shape 704"/>
          <p:cNvSpPr/>
          <p:nvPr/>
        </p:nvSpPr>
        <p:spPr>
          <a:xfrm>
            <a:off x="8412191" y="15890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9.4</a:t>
            </a:r>
            <a:endParaRPr sz="1000">
              <a:latin typeface="Average"/>
              <a:ea typeface="Average"/>
              <a:cs typeface="Average"/>
              <a:sym typeface="Average"/>
            </a:endParaRPr>
          </a:p>
        </p:txBody>
      </p:sp>
      <p:sp>
        <p:nvSpPr>
          <p:cNvPr id="705" name="Shape 705"/>
          <p:cNvSpPr/>
          <p:nvPr/>
        </p:nvSpPr>
        <p:spPr>
          <a:xfrm>
            <a:off x="430950" y="26508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4.3</a:t>
            </a:r>
            <a:endParaRPr sz="1000">
              <a:latin typeface="Average"/>
              <a:ea typeface="Average"/>
              <a:cs typeface="Average"/>
              <a:sym typeface="Average"/>
            </a:endParaRPr>
          </a:p>
        </p:txBody>
      </p:sp>
      <p:sp>
        <p:nvSpPr>
          <p:cNvPr id="706" name="Shape 706"/>
          <p:cNvSpPr/>
          <p:nvPr/>
        </p:nvSpPr>
        <p:spPr>
          <a:xfrm>
            <a:off x="851014" y="26508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7.1</a:t>
            </a:r>
            <a:endParaRPr sz="1000">
              <a:latin typeface="Average"/>
              <a:ea typeface="Average"/>
              <a:cs typeface="Average"/>
              <a:sym typeface="Average"/>
            </a:endParaRPr>
          </a:p>
        </p:txBody>
      </p:sp>
      <p:sp>
        <p:nvSpPr>
          <p:cNvPr id="707" name="Shape 707"/>
          <p:cNvSpPr/>
          <p:nvPr/>
        </p:nvSpPr>
        <p:spPr>
          <a:xfrm>
            <a:off x="1271079" y="26508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–2.4</a:t>
            </a:r>
            <a:endParaRPr sz="1000">
              <a:latin typeface="Average"/>
              <a:ea typeface="Average"/>
              <a:cs typeface="Average"/>
              <a:sym typeface="Average"/>
            </a:endParaRPr>
          </a:p>
        </p:txBody>
      </p:sp>
      <p:sp>
        <p:nvSpPr>
          <p:cNvPr id="708" name="Shape 708"/>
          <p:cNvSpPr/>
          <p:nvPr/>
        </p:nvSpPr>
        <p:spPr>
          <a:xfrm>
            <a:off x="1691143" y="26508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0.3</a:t>
            </a:r>
            <a:endParaRPr sz="1000">
              <a:latin typeface="Average"/>
              <a:ea typeface="Average"/>
              <a:cs typeface="Average"/>
              <a:sym typeface="Average"/>
            </a:endParaRPr>
          </a:p>
        </p:txBody>
      </p:sp>
      <p:sp>
        <p:nvSpPr>
          <p:cNvPr id="709" name="Shape 709"/>
          <p:cNvSpPr/>
          <p:nvPr/>
        </p:nvSpPr>
        <p:spPr>
          <a:xfrm>
            <a:off x="2111207" y="26508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0.8</a:t>
            </a:r>
            <a:endParaRPr sz="1000">
              <a:latin typeface="Average"/>
              <a:ea typeface="Average"/>
              <a:cs typeface="Average"/>
              <a:sym typeface="Average"/>
            </a:endParaRPr>
          </a:p>
        </p:txBody>
      </p:sp>
      <p:sp>
        <p:nvSpPr>
          <p:cNvPr id="710" name="Shape 710"/>
          <p:cNvSpPr/>
          <p:nvPr/>
        </p:nvSpPr>
        <p:spPr>
          <a:xfrm>
            <a:off x="2531272" y="26508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0.7</a:t>
            </a:r>
            <a:endParaRPr sz="1000">
              <a:latin typeface="Average"/>
              <a:ea typeface="Average"/>
              <a:cs typeface="Average"/>
              <a:sym typeface="Average"/>
            </a:endParaRPr>
          </a:p>
        </p:txBody>
      </p:sp>
      <p:sp>
        <p:nvSpPr>
          <p:cNvPr id="711" name="Shape 711"/>
          <p:cNvSpPr/>
          <p:nvPr/>
        </p:nvSpPr>
        <p:spPr>
          <a:xfrm>
            <a:off x="2951336" y="26508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1.7</a:t>
            </a:r>
            <a:endParaRPr sz="1000">
              <a:latin typeface="Average"/>
              <a:ea typeface="Average"/>
              <a:cs typeface="Average"/>
              <a:sym typeface="Average"/>
            </a:endParaRPr>
          </a:p>
        </p:txBody>
      </p:sp>
      <p:sp>
        <p:nvSpPr>
          <p:cNvPr id="712" name="Shape 712"/>
          <p:cNvSpPr/>
          <p:nvPr/>
        </p:nvSpPr>
        <p:spPr>
          <a:xfrm>
            <a:off x="3371401" y="26508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–9.0</a:t>
            </a:r>
            <a:endParaRPr sz="1000">
              <a:latin typeface="Average"/>
              <a:ea typeface="Average"/>
              <a:cs typeface="Average"/>
              <a:sym typeface="Average"/>
            </a:endParaRPr>
          </a:p>
        </p:txBody>
      </p:sp>
      <p:sp>
        <p:nvSpPr>
          <p:cNvPr id="713" name="Shape 713"/>
          <p:cNvSpPr/>
          <p:nvPr/>
        </p:nvSpPr>
        <p:spPr>
          <a:xfrm>
            <a:off x="3791465" y="26508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2.8</a:t>
            </a:r>
            <a:endParaRPr sz="1000">
              <a:latin typeface="Average"/>
              <a:ea typeface="Average"/>
              <a:cs typeface="Average"/>
              <a:sym typeface="Average"/>
            </a:endParaRPr>
          </a:p>
        </p:txBody>
      </p:sp>
      <p:sp>
        <p:nvSpPr>
          <p:cNvPr id="714" name="Shape 714"/>
          <p:cNvSpPr/>
          <p:nvPr/>
        </p:nvSpPr>
        <p:spPr>
          <a:xfrm>
            <a:off x="4211529" y="26508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1.3</a:t>
            </a:r>
            <a:endParaRPr sz="1000">
              <a:latin typeface="Average"/>
              <a:ea typeface="Average"/>
              <a:cs typeface="Average"/>
              <a:sym typeface="Average"/>
            </a:endParaRPr>
          </a:p>
        </p:txBody>
      </p:sp>
      <p:sp>
        <p:nvSpPr>
          <p:cNvPr id="715" name="Shape 715"/>
          <p:cNvSpPr/>
          <p:nvPr/>
        </p:nvSpPr>
        <p:spPr>
          <a:xfrm>
            <a:off x="4631612" y="26508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0.9</a:t>
            </a:r>
            <a:endParaRPr sz="1000">
              <a:latin typeface="Average"/>
              <a:ea typeface="Average"/>
              <a:cs typeface="Average"/>
              <a:sym typeface="Average"/>
            </a:endParaRPr>
          </a:p>
        </p:txBody>
      </p:sp>
      <p:sp>
        <p:nvSpPr>
          <p:cNvPr id="716" name="Shape 716"/>
          <p:cNvSpPr/>
          <p:nvPr/>
        </p:nvSpPr>
        <p:spPr>
          <a:xfrm>
            <a:off x="5051676" y="26508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0.1</a:t>
            </a:r>
            <a:endParaRPr sz="1000">
              <a:latin typeface="Average"/>
              <a:ea typeface="Average"/>
              <a:cs typeface="Average"/>
              <a:sym typeface="Average"/>
            </a:endParaRPr>
          </a:p>
        </p:txBody>
      </p:sp>
      <p:sp>
        <p:nvSpPr>
          <p:cNvPr id="717" name="Shape 717"/>
          <p:cNvSpPr/>
          <p:nvPr/>
        </p:nvSpPr>
        <p:spPr>
          <a:xfrm>
            <a:off x="5471741" y="26508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0.0</a:t>
            </a:r>
            <a:endParaRPr sz="1000">
              <a:latin typeface="Average"/>
              <a:ea typeface="Average"/>
              <a:cs typeface="Average"/>
              <a:sym typeface="Average"/>
            </a:endParaRPr>
          </a:p>
        </p:txBody>
      </p:sp>
      <p:sp>
        <p:nvSpPr>
          <p:cNvPr id="718" name="Shape 718"/>
          <p:cNvSpPr/>
          <p:nvPr/>
        </p:nvSpPr>
        <p:spPr>
          <a:xfrm>
            <a:off x="5891805" y="26508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2.5</a:t>
            </a:r>
            <a:endParaRPr sz="1000">
              <a:latin typeface="Average"/>
              <a:ea typeface="Average"/>
              <a:cs typeface="Average"/>
              <a:sym typeface="Average"/>
            </a:endParaRPr>
          </a:p>
        </p:txBody>
      </p:sp>
      <p:sp>
        <p:nvSpPr>
          <p:cNvPr id="719" name="Shape 719"/>
          <p:cNvSpPr/>
          <p:nvPr/>
        </p:nvSpPr>
        <p:spPr>
          <a:xfrm>
            <a:off x="6311870" y="26508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1.2</a:t>
            </a:r>
            <a:endParaRPr sz="1000">
              <a:latin typeface="Average"/>
              <a:ea typeface="Average"/>
              <a:cs typeface="Average"/>
              <a:sym typeface="Average"/>
            </a:endParaRPr>
          </a:p>
        </p:txBody>
      </p:sp>
      <p:sp>
        <p:nvSpPr>
          <p:cNvPr id="720" name="Shape 720"/>
          <p:cNvSpPr/>
          <p:nvPr/>
        </p:nvSpPr>
        <p:spPr>
          <a:xfrm>
            <a:off x="6731934" y="26508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1.1</a:t>
            </a:r>
            <a:endParaRPr sz="1000">
              <a:latin typeface="Average"/>
              <a:ea typeface="Average"/>
              <a:cs typeface="Average"/>
              <a:sym typeface="Average"/>
            </a:endParaRPr>
          </a:p>
        </p:txBody>
      </p:sp>
      <p:sp>
        <p:nvSpPr>
          <p:cNvPr id="721" name="Shape 721"/>
          <p:cNvSpPr/>
          <p:nvPr/>
        </p:nvSpPr>
        <p:spPr>
          <a:xfrm>
            <a:off x="7151998" y="26508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–0.9</a:t>
            </a:r>
            <a:endParaRPr sz="1000">
              <a:latin typeface="Average"/>
              <a:ea typeface="Average"/>
              <a:cs typeface="Average"/>
              <a:sym typeface="Average"/>
            </a:endParaRPr>
          </a:p>
        </p:txBody>
      </p:sp>
      <p:sp>
        <p:nvSpPr>
          <p:cNvPr id="722" name="Shape 722"/>
          <p:cNvSpPr/>
          <p:nvPr/>
        </p:nvSpPr>
        <p:spPr>
          <a:xfrm>
            <a:off x="7572063" y="26508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–0.1</a:t>
            </a:r>
            <a:endParaRPr sz="1000">
              <a:latin typeface="Average"/>
              <a:ea typeface="Average"/>
              <a:cs typeface="Average"/>
              <a:sym typeface="Average"/>
            </a:endParaRPr>
          </a:p>
        </p:txBody>
      </p:sp>
      <p:sp>
        <p:nvSpPr>
          <p:cNvPr id="723" name="Shape 723"/>
          <p:cNvSpPr/>
          <p:nvPr/>
        </p:nvSpPr>
        <p:spPr>
          <a:xfrm>
            <a:off x="7992127" y="26508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7.6</a:t>
            </a:r>
            <a:endParaRPr sz="1000">
              <a:latin typeface="Average"/>
              <a:ea typeface="Average"/>
              <a:cs typeface="Average"/>
              <a:sym typeface="Average"/>
            </a:endParaRPr>
          </a:p>
        </p:txBody>
      </p:sp>
      <p:sp>
        <p:nvSpPr>
          <p:cNvPr id="724" name="Shape 724"/>
          <p:cNvSpPr/>
          <p:nvPr/>
        </p:nvSpPr>
        <p:spPr>
          <a:xfrm>
            <a:off x="8412191" y="26508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9.4</a:t>
            </a:r>
            <a:endParaRPr sz="1000">
              <a:latin typeface="Average"/>
              <a:ea typeface="Average"/>
              <a:cs typeface="Average"/>
              <a:sym typeface="Average"/>
            </a:endParaRPr>
          </a:p>
        </p:txBody>
      </p:sp>
      <p:sp>
        <p:nvSpPr>
          <p:cNvPr id="725" name="Shape 725"/>
          <p:cNvSpPr/>
          <p:nvPr/>
        </p:nvSpPr>
        <p:spPr>
          <a:xfrm>
            <a:off x="430950" y="318457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2.8</a:t>
            </a:r>
            <a:endParaRPr sz="1000">
              <a:latin typeface="Average"/>
              <a:ea typeface="Average"/>
              <a:cs typeface="Average"/>
              <a:sym typeface="Average"/>
            </a:endParaRPr>
          </a:p>
        </p:txBody>
      </p:sp>
      <p:sp>
        <p:nvSpPr>
          <p:cNvPr id="726" name="Shape 726"/>
          <p:cNvSpPr/>
          <p:nvPr/>
        </p:nvSpPr>
        <p:spPr>
          <a:xfrm>
            <a:off x="851014" y="318457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7.4</a:t>
            </a:r>
            <a:endParaRPr sz="1000">
              <a:latin typeface="Average"/>
              <a:ea typeface="Average"/>
              <a:cs typeface="Average"/>
              <a:sym typeface="Average"/>
            </a:endParaRPr>
          </a:p>
        </p:txBody>
      </p:sp>
      <p:sp>
        <p:nvSpPr>
          <p:cNvPr id="727" name="Shape 727"/>
          <p:cNvSpPr/>
          <p:nvPr/>
        </p:nvSpPr>
        <p:spPr>
          <a:xfrm>
            <a:off x="1271079" y="318457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0.1</a:t>
            </a:r>
            <a:endParaRPr sz="1000">
              <a:latin typeface="Average"/>
              <a:ea typeface="Average"/>
              <a:cs typeface="Average"/>
              <a:sym typeface="Average"/>
            </a:endParaRPr>
          </a:p>
        </p:txBody>
      </p:sp>
      <p:sp>
        <p:nvSpPr>
          <p:cNvPr id="728" name="Shape 728"/>
          <p:cNvSpPr/>
          <p:nvPr/>
        </p:nvSpPr>
        <p:spPr>
          <a:xfrm>
            <a:off x="1691143" y="318457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0.2</a:t>
            </a:r>
            <a:endParaRPr sz="1000">
              <a:latin typeface="Average"/>
              <a:ea typeface="Average"/>
              <a:cs typeface="Average"/>
              <a:sym typeface="Average"/>
            </a:endParaRPr>
          </a:p>
        </p:txBody>
      </p:sp>
      <p:sp>
        <p:nvSpPr>
          <p:cNvPr id="729" name="Shape 729"/>
          <p:cNvSpPr/>
          <p:nvPr/>
        </p:nvSpPr>
        <p:spPr>
          <a:xfrm>
            <a:off x="2111207" y="318457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4</a:t>
            </a:r>
            <a:r>
              <a:rPr lang="en" sz="1000">
                <a:latin typeface="Average"/>
                <a:ea typeface="Average"/>
                <a:cs typeface="Average"/>
                <a:sym typeface="Average"/>
              </a:rPr>
              <a:t>.8</a:t>
            </a:r>
            <a:endParaRPr sz="1000">
              <a:latin typeface="Average"/>
              <a:ea typeface="Average"/>
              <a:cs typeface="Average"/>
              <a:sym typeface="Average"/>
            </a:endParaRPr>
          </a:p>
        </p:txBody>
      </p:sp>
      <p:sp>
        <p:nvSpPr>
          <p:cNvPr id="730" name="Shape 730"/>
          <p:cNvSpPr/>
          <p:nvPr/>
        </p:nvSpPr>
        <p:spPr>
          <a:xfrm>
            <a:off x="2531272" y="318457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0.7</a:t>
            </a:r>
            <a:endParaRPr sz="1000">
              <a:latin typeface="Average"/>
              <a:ea typeface="Average"/>
              <a:cs typeface="Average"/>
              <a:sym typeface="Average"/>
            </a:endParaRPr>
          </a:p>
        </p:txBody>
      </p:sp>
      <p:sp>
        <p:nvSpPr>
          <p:cNvPr id="731" name="Shape 731"/>
          <p:cNvSpPr/>
          <p:nvPr/>
        </p:nvSpPr>
        <p:spPr>
          <a:xfrm>
            <a:off x="2951336" y="318457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1.9</a:t>
            </a:r>
            <a:endParaRPr sz="1000">
              <a:latin typeface="Average"/>
              <a:ea typeface="Average"/>
              <a:cs typeface="Average"/>
              <a:sym typeface="Average"/>
            </a:endParaRPr>
          </a:p>
        </p:txBody>
      </p:sp>
      <p:sp>
        <p:nvSpPr>
          <p:cNvPr id="732" name="Shape 732"/>
          <p:cNvSpPr/>
          <p:nvPr/>
        </p:nvSpPr>
        <p:spPr>
          <a:xfrm>
            <a:off x="3371401" y="318457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–6.3</a:t>
            </a:r>
            <a:endParaRPr sz="1000">
              <a:latin typeface="Average"/>
              <a:ea typeface="Average"/>
              <a:cs typeface="Average"/>
              <a:sym typeface="Average"/>
            </a:endParaRPr>
          </a:p>
        </p:txBody>
      </p:sp>
      <p:sp>
        <p:nvSpPr>
          <p:cNvPr id="733" name="Shape 733"/>
          <p:cNvSpPr/>
          <p:nvPr/>
        </p:nvSpPr>
        <p:spPr>
          <a:xfrm>
            <a:off x="3791465" y="318457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2.3</a:t>
            </a:r>
            <a:endParaRPr sz="1000">
              <a:latin typeface="Average"/>
              <a:ea typeface="Average"/>
              <a:cs typeface="Average"/>
              <a:sym typeface="Average"/>
            </a:endParaRPr>
          </a:p>
        </p:txBody>
      </p:sp>
      <p:sp>
        <p:nvSpPr>
          <p:cNvPr id="734" name="Shape 734"/>
          <p:cNvSpPr/>
          <p:nvPr/>
        </p:nvSpPr>
        <p:spPr>
          <a:xfrm>
            <a:off x="4211529" y="318457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1.4</a:t>
            </a:r>
            <a:endParaRPr sz="1000">
              <a:latin typeface="Average"/>
              <a:ea typeface="Average"/>
              <a:cs typeface="Average"/>
              <a:sym typeface="Average"/>
            </a:endParaRPr>
          </a:p>
        </p:txBody>
      </p:sp>
      <p:sp>
        <p:nvSpPr>
          <p:cNvPr id="735" name="Shape 735"/>
          <p:cNvSpPr/>
          <p:nvPr/>
        </p:nvSpPr>
        <p:spPr>
          <a:xfrm>
            <a:off x="4631612" y="318457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3</a:t>
            </a:r>
            <a:r>
              <a:rPr lang="en" sz="1000">
                <a:latin typeface="Average"/>
                <a:ea typeface="Average"/>
                <a:cs typeface="Average"/>
                <a:sym typeface="Average"/>
              </a:rPr>
              <a:t>.2</a:t>
            </a:r>
            <a:endParaRPr sz="1000">
              <a:latin typeface="Average"/>
              <a:ea typeface="Average"/>
              <a:cs typeface="Average"/>
              <a:sym typeface="Average"/>
            </a:endParaRPr>
          </a:p>
        </p:txBody>
      </p:sp>
      <p:sp>
        <p:nvSpPr>
          <p:cNvPr id="736" name="Shape 736"/>
          <p:cNvSpPr/>
          <p:nvPr/>
        </p:nvSpPr>
        <p:spPr>
          <a:xfrm>
            <a:off x="5051676" y="318457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0.3</a:t>
            </a:r>
            <a:endParaRPr sz="1000">
              <a:latin typeface="Average"/>
              <a:ea typeface="Average"/>
              <a:cs typeface="Average"/>
              <a:sym typeface="Average"/>
            </a:endParaRPr>
          </a:p>
        </p:txBody>
      </p:sp>
      <p:sp>
        <p:nvSpPr>
          <p:cNvPr id="737" name="Shape 737"/>
          <p:cNvSpPr/>
          <p:nvPr/>
        </p:nvSpPr>
        <p:spPr>
          <a:xfrm>
            <a:off x="5471741" y="318457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0.1</a:t>
            </a:r>
            <a:endParaRPr sz="1000">
              <a:latin typeface="Average"/>
              <a:ea typeface="Average"/>
              <a:cs typeface="Average"/>
              <a:sym typeface="Average"/>
            </a:endParaRPr>
          </a:p>
        </p:txBody>
      </p:sp>
      <p:sp>
        <p:nvSpPr>
          <p:cNvPr id="738" name="Shape 738"/>
          <p:cNvSpPr/>
          <p:nvPr/>
        </p:nvSpPr>
        <p:spPr>
          <a:xfrm>
            <a:off x="5891805" y="318457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2.1</a:t>
            </a:r>
            <a:endParaRPr sz="1000">
              <a:latin typeface="Average"/>
              <a:ea typeface="Average"/>
              <a:cs typeface="Average"/>
              <a:sym typeface="Average"/>
            </a:endParaRPr>
          </a:p>
        </p:txBody>
      </p:sp>
      <p:sp>
        <p:nvSpPr>
          <p:cNvPr id="739" name="Shape 739"/>
          <p:cNvSpPr/>
          <p:nvPr/>
        </p:nvSpPr>
        <p:spPr>
          <a:xfrm>
            <a:off x="6311870" y="318457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0.9</a:t>
            </a:r>
            <a:endParaRPr sz="1000">
              <a:latin typeface="Average"/>
              <a:ea typeface="Average"/>
              <a:cs typeface="Average"/>
              <a:sym typeface="Average"/>
            </a:endParaRPr>
          </a:p>
        </p:txBody>
      </p:sp>
      <p:sp>
        <p:nvSpPr>
          <p:cNvPr id="740" name="Shape 740"/>
          <p:cNvSpPr/>
          <p:nvPr/>
        </p:nvSpPr>
        <p:spPr>
          <a:xfrm>
            <a:off x="6731934" y="318457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1.3</a:t>
            </a:r>
            <a:endParaRPr sz="1000">
              <a:latin typeface="Average"/>
              <a:ea typeface="Average"/>
              <a:cs typeface="Average"/>
              <a:sym typeface="Average"/>
            </a:endParaRPr>
          </a:p>
        </p:txBody>
      </p:sp>
      <p:sp>
        <p:nvSpPr>
          <p:cNvPr id="741" name="Shape 741"/>
          <p:cNvSpPr/>
          <p:nvPr/>
        </p:nvSpPr>
        <p:spPr>
          <a:xfrm>
            <a:off x="7151998" y="318457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–1.0</a:t>
            </a:r>
            <a:endParaRPr sz="1000">
              <a:latin typeface="Average"/>
              <a:ea typeface="Average"/>
              <a:cs typeface="Average"/>
              <a:sym typeface="Average"/>
            </a:endParaRPr>
          </a:p>
        </p:txBody>
      </p:sp>
      <p:sp>
        <p:nvSpPr>
          <p:cNvPr id="742" name="Shape 742"/>
          <p:cNvSpPr/>
          <p:nvPr/>
        </p:nvSpPr>
        <p:spPr>
          <a:xfrm>
            <a:off x="7572063" y="318457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0.2</a:t>
            </a:r>
            <a:endParaRPr sz="1000">
              <a:latin typeface="Average"/>
              <a:ea typeface="Average"/>
              <a:cs typeface="Average"/>
              <a:sym typeface="Average"/>
            </a:endParaRPr>
          </a:p>
        </p:txBody>
      </p:sp>
      <p:sp>
        <p:nvSpPr>
          <p:cNvPr id="743" name="Shape 743"/>
          <p:cNvSpPr/>
          <p:nvPr/>
        </p:nvSpPr>
        <p:spPr>
          <a:xfrm>
            <a:off x="7992127" y="318457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7.4</a:t>
            </a:r>
            <a:endParaRPr sz="1000">
              <a:latin typeface="Average"/>
              <a:ea typeface="Average"/>
              <a:cs typeface="Average"/>
              <a:sym typeface="Average"/>
            </a:endParaRPr>
          </a:p>
        </p:txBody>
      </p:sp>
      <p:sp>
        <p:nvSpPr>
          <p:cNvPr id="744" name="Shape 744"/>
          <p:cNvSpPr/>
          <p:nvPr/>
        </p:nvSpPr>
        <p:spPr>
          <a:xfrm>
            <a:off x="8412191" y="318457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8.7</a:t>
            </a:r>
            <a:endParaRPr sz="1000">
              <a:latin typeface="Average"/>
              <a:ea typeface="Average"/>
              <a:cs typeface="Average"/>
              <a:sym typeface="Average"/>
            </a:endParaRPr>
          </a:p>
        </p:txBody>
      </p:sp>
      <p:sp>
        <p:nvSpPr>
          <p:cNvPr id="745" name="Shape 745"/>
          <p:cNvSpPr/>
          <p:nvPr/>
        </p:nvSpPr>
        <p:spPr>
          <a:xfrm>
            <a:off x="430950" y="37183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–0.2</a:t>
            </a:r>
            <a:endParaRPr sz="1000">
              <a:latin typeface="Average"/>
              <a:ea typeface="Average"/>
              <a:cs typeface="Average"/>
              <a:sym typeface="Average"/>
            </a:endParaRPr>
          </a:p>
        </p:txBody>
      </p:sp>
      <p:sp>
        <p:nvSpPr>
          <p:cNvPr id="746" name="Shape 746"/>
          <p:cNvSpPr/>
          <p:nvPr/>
        </p:nvSpPr>
        <p:spPr>
          <a:xfrm>
            <a:off x="851014" y="37183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6.2</a:t>
            </a:r>
            <a:endParaRPr sz="1000">
              <a:latin typeface="Average"/>
              <a:ea typeface="Average"/>
              <a:cs typeface="Average"/>
              <a:sym typeface="Average"/>
            </a:endParaRPr>
          </a:p>
        </p:txBody>
      </p:sp>
      <p:sp>
        <p:nvSpPr>
          <p:cNvPr id="747" name="Shape 747"/>
          <p:cNvSpPr/>
          <p:nvPr/>
        </p:nvSpPr>
        <p:spPr>
          <a:xfrm>
            <a:off x="1271079" y="37183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–1.6</a:t>
            </a:r>
            <a:endParaRPr sz="1000">
              <a:latin typeface="Average"/>
              <a:ea typeface="Average"/>
              <a:cs typeface="Average"/>
              <a:sym typeface="Average"/>
            </a:endParaRPr>
          </a:p>
        </p:txBody>
      </p:sp>
      <p:sp>
        <p:nvSpPr>
          <p:cNvPr id="748" name="Shape 748"/>
          <p:cNvSpPr/>
          <p:nvPr/>
        </p:nvSpPr>
        <p:spPr>
          <a:xfrm>
            <a:off x="1691143" y="37183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0.6</a:t>
            </a:r>
            <a:endParaRPr sz="1000">
              <a:latin typeface="Average"/>
              <a:ea typeface="Average"/>
              <a:cs typeface="Average"/>
              <a:sym typeface="Average"/>
            </a:endParaRPr>
          </a:p>
        </p:txBody>
      </p:sp>
      <p:sp>
        <p:nvSpPr>
          <p:cNvPr id="749" name="Shape 749"/>
          <p:cNvSpPr/>
          <p:nvPr/>
        </p:nvSpPr>
        <p:spPr>
          <a:xfrm>
            <a:off x="2111207" y="37183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–2.3</a:t>
            </a:r>
            <a:endParaRPr sz="1000">
              <a:latin typeface="Average"/>
              <a:ea typeface="Average"/>
              <a:cs typeface="Average"/>
              <a:sym typeface="Average"/>
            </a:endParaRPr>
          </a:p>
        </p:txBody>
      </p:sp>
      <p:sp>
        <p:nvSpPr>
          <p:cNvPr id="750" name="Shape 750"/>
          <p:cNvSpPr/>
          <p:nvPr/>
        </p:nvSpPr>
        <p:spPr>
          <a:xfrm>
            <a:off x="2531272" y="37183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0.6</a:t>
            </a:r>
            <a:endParaRPr sz="1000">
              <a:latin typeface="Average"/>
              <a:ea typeface="Average"/>
              <a:cs typeface="Average"/>
              <a:sym typeface="Average"/>
            </a:endParaRPr>
          </a:p>
        </p:txBody>
      </p:sp>
      <p:sp>
        <p:nvSpPr>
          <p:cNvPr id="751" name="Shape 751"/>
          <p:cNvSpPr/>
          <p:nvPr/>
        </p:nvSpPr>
        <p:spPr>
          <a:xfrm>
            <a:off x="2951336" y="37183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1.8</a:t>
            </a:r>
            <a:endParaRPr sz="1000">
              <a:latin typeface="Average"/>
              <a:ea typeface="Average"/>
              <a:cs typeface="Average"/>
              <a:sym typeface="Average"/>
            </a:endParaRPr>
          </a:p>
        </p:txBody>
      </p:sp>
      <p:sp>
        <p:nvSpPr>
          <p:cNvPr id="752" name="Shape 752"/>
          <p:cNvSpPr/>
          <p:nvPr/>
        </p:nvSpPr>
        <p:spPr>
          <a:xfrm>
            <a:off x="3371401" y="37183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–9.8</a:t>
            </a:r>
            <a:endParaRPr sz="1000">
              <a:latin typeface="Average"/>
              <a:ea typeface="Average"/>
              <a:cs typeface="Average"/>
              <a:sym typeface="Average"/>
            </a:endParaRPr>
          </a:p>
        </p:txBody>
      </p:sp>
      <p:sp>
        <p:nvSpPr>
          <p:cNvPr id="753" name="Shape 753"/>
          <p:cNvSpPr/>
          <p:nvPr/>
        </p:nvSpPr>
        <p:spPr>
          <a:xfrm>
            <a:off x="3791465" y="37183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2.9</a:t>
            </a:r>
            <a:endParaRPr sz="1000">
              <a:latin typeface="Average"/>
              <a:ea typeface="Average"/>
              <a:cs typeface="Average"/>
              <a:sym typeface="Average"/>
            </a:endParaRPr>
          </a:p>
        </p:txBody>
      </p:sp>
      <p:sp>
        <p:nvSpPr>
          <p:cNvPr id="754" name="Shape 754"/>
          <p:cNvSpPr/>
          <p:nvPr/>
        </p:nvSpPr>
        <p:spPr>
          <a:xfrm>
            <a:off x="4211529" y="37183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1.3</a:t>
            </a:r>
            <a:endParaRPr sz="1000">
              <a:latin typeface="Average"/>
              <a:ea typeface="Average"/>
              <a:cs typeface="Average"/>
              <a:sym typeface="Average"/>
            </a:endParaRPr>
          </a:p>
        </p:txBody>
      </p:sp>
      <p:sp>
        <p:nvSpPr>
          <p:cNvPr id="755" name="Shape 755"/>
          <p:cNvSpPr/>
          <p:nvPr/>
        </p:nvSpPr>
        <p:spPr>
          <a:xfrm>
            <a:off x="4631612" y="37183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0.6</a:t>
            </a:r>
            <a:endParaRPr sz="1000">
              <a:latin typeface="Average"/>
              <a:ea typeface="Average"/>
              <a:cs typeface="Average"/>
              <a:sym typeface="Average"/>
            </a:endParaRPr>
          </a:p>
        </p:txBody>
      </p:sp>
      <p:sp>
        <p:nvSpPr>
          <p:cNvPr id="756" name="Shape 756"/>
          <p:cNvSpPr/>
          <p:nvPr/>
        </p:nvSpPr>
        <p:spPr>
          <a:xfrm>
            <a:off x="5051676" y="37183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0.2</a:t>
            </a:r>
            <a:endParaRPr sz="1000">
              <a:latin typeface="Average"/>
              <a:ea typeface="Average"/>
              <a:cs typeface="Average"/>
              <a:sym typeface="Average"/>
            </a:endParaRPr>
          </a:p>
        </p:txBody>
      </p:sp>
      <p:sp>
        <p:nvSpPr>
          <p:cNvPr id="757" name="Shape 757"/>
          <p:cNvSpPr/>
          <p:nvPr/>
        </p:nvSpPr>
        <p:spPr>
          <a:xfrm>
            <a:off x="5471741" y="37183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a:t>
            </a:r>
            <a:r>
              <a:rPr lang="en" sz="1000">
                <a:latin typeface="Average"/>
                <a:ea typeface="Average"/>
                <a:cs typeface="Average"/>
                <a:sym typeface="Average"/>
              </a:rPr>
              <a:t>0.2</a:t>
            </a:r>
            <a:endParaRPr sz="1000">
              <a:latin typeface="Average"/>
              <a:ea typeface="Average"/>
              <a:cs typeface="Average"/>
              <a:sym typeface="Average"/>
            </a:endParaRPr>
          </a:p>
        </p:txBody>
      </p:sp>
      <p:sp>
        <p:nvSpPr>
          <p:cNvPr id="758" name="Shape 758"/>
          <p:cNvSpPr/>
          <p:nvPr/>
        </p:nvSpPr>
        <p:spPr>
          <a:xfrm>
            <a:off x="5891805" y="37183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1.7</a:t>
            </a:r>
            <a:endParaRPr sz="1000">
              <a:latin typeface="Average"/>
              <a:ea typeface="Average"/>
              <a:cs typeface="Average"/>
              <a:sym typeface="Average"/>
            </a:endParaRPr>
          </a:p>
        </p:txBody>
      </p:sp>
      <p:sp>
        <p:nvSpPr>
          <p:cNvPr id="759" name="Shape 759"/>
          <p:cNvSpPr/>
          <p:nvPr/>
        </p:nvSpPr>
        <p:spPr>
          <a:xfrm>
            <a:off x="6311870" y="37183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1.0</a:t>
            </a:r>
            <a:endParaRPr sz="1000">
              <a:latin typeface="Average"/>
              <a:ea typeface="Average"/>
              <a:cs typeface="Average"/>
              <a:sym typeface="Average"/>
            </a:endParaRPr>
          </a:p>
        </p:txBody>
      </p:sp>
      <p:sp>
        <p:nvSpPr>
          <p:cNvPr id="760" name="Shape 760"/>
          <p:cNvSpPr/>
          <p:nvPr/>
        </p:nvSpPr>
        <p:spPr>
          <a:xfrm>
            <a:off x="6731934" y="37183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1.4</a:t>
            </a:r>
            <a:endParaRPr sz="1000">
              <a:latin typeface="Average"/>
              <a:ea typeface="Average"/>
              <a:cs typeface="Average"/>
              <a:sym typeface="Average"/>
            </a:endParaRPr>
          </a:p>
        </p:txBody>
      </p:sp>
      <p:sp>
        <p:nvSpPr>
          <p:cNvPr id="761" name="Shape 761"/>
          <p:cNvSpPr/>
          <p:nvPr/>
        </p:nvSpPr>
        <p:spPr>
          <a:xfrm>
            <a:off x="7151998" y="37183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–1.3</a:t>
            </a:r>
            <a:endParaRPr sz="1000">
              <a:latin typeface="Average"/>
              <a:ea typeface="Average"/>
              <a:cs typeface="Average"/>
              <a:sym typeface="Average"/>
            </a:endParaRPr>
          </a:p>
        </p:txBody>
      </p:sp>
      <p:sp>
        <p:nvSpPr>
          <p:cNvPr id="762" name="Shape 762"/>
          <p:cNvSpPr/>
          <p:nvPr/>
        </p:nvSpPr>
        <p:spPr>
          <a:xfrm>
            <a:off x="7572063" y="37183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–0.0</a:t>
            </a:r>
            <a:endParaRPr sz="1000">
              <a:latin typeface="Average"/>
              <a:ea typeface="Average"/>
              <a:cs typeface="Average"/>
              <a:sym typeface="Average"/>
            </a:endParaRPr>
          </a:p>
        </p:txBody>
      </p:sp>
      <p:sp>
        <p:nvSpPr>
          <p:cNvPr id="763" name="Shape 763"/>
          <p:cNvSpPr/>
          <p:nvPr/>
        </p:nvSpPr>
        <p:spPr>
          <a:xfrm>
            <a:off x="7992127" y="37183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7.6</a:t>
            </a:r>
            <a:endParaRPr sz="1000">
              <a:latin typeface="Average"/>
              <a:ea typeface="Average"/>
              <a:cs typeface="Average"/>
              <a:sym typeface="Average"/>
            </a:endParaRPr>
          </a:p>
        </p:txBody>
      </p:sp>
      <p:sp>
        <p:nvSpPr>
          <p:cNvPr id="764" name="Shape 764"/>
          <p:cNvSpPr/>
          <p:nvPr/>
        </p:nvSpPr>
        <p:spPr>
          <a:xfrm>
            <a:off x="8412191" y="37183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7.2</a:t>
            </a:r>
            <a:endParaRPr sz="1000">
              <a:latin typeface="Average"/>
              <a:ea typeface="Average"/>
              <a:cs typeface="Average"/>
              <a:sym typeface="Average"/>
            </a:endParaRPr>
          </a:p>
        </p:txBody>
      </p:sp>
      <p:sp>
        <p:nvSpPr>
          <p:cNvPr id="765" name="Shape 765"/>
          <p:cNvSpPr/>
          <p:nvPr/>
        </p:nvSpPr>
        <p:spPr>
          <a:xfrm>
            <a:off x="4569410" y="4252075"/>
            <a:ext cx="141000" cy="141000"/>
          </a:xfrm>
          <a:prstGeom prst="ellipse">
            <a:avLst/>
          </a:prstGeom>
          <a:solidFill>
            <a:srgbClr val="A4C2F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6" name="Shape 766"/>
          <p:cNvSpPr/>
          <p:nvPr/>
        </p:nvSpPr>
        <p:spPr>
          <a:xfrm>
            <a:off x="4569410" y="4427875"/>
            <a:ext cx="141000" cy="141000"/>
          </a:xfrm>
          <a:prstGeom prst="ellipse">
            <a:avLst/>
          </a:prstGeom>
          <a:solidFill>
            <a:srgbClr val="A4C2F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7" name="Shape 767"/>
          <p:cNvSpPr/>
          <p:nvPr/>
        </p:nvSpPr>
        <p:spPr>
          <a:xfrm>
            <a:off x="4569410" y="4613450"/>
            <a:ext cx="141000" cy="141000"/>
          </a:xfrm>
          <a:prstGeom prst="ellipse">
            <a:avLst/>
          </a:prstGeom>
          <a:solidFill>
            <a:srgbClr val="A4C2F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1" name="Shape 771"/>
        <p:cNvGrpSpPr/>
        <p:nvPr/>
      </p:nvGrpSpPr>
      <p:grpSpPr>
        <a:xfrm>
          <a:off x="0" y="0"/>
          <a:ext cx="0" cy="0"/>
          <a:chOff x="0" y="0"/>
          <a:chExt cx="0" cy="0"/>
        </a:xfrm>
      </p:grpSpPr>
      <p:sp>
        <p:nvSpPr>
          <p:cNvPr id="772" name="Shape 7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Hard AI: genetic algorithm</a:t>
            </a:r>
            <a:endParaRPr/>
          </a:p>
        </p:txBody>
      </p:sp>
      <p:sp>
        <p:nvSpPr>
          <p:cNvPr id="773" name="Shape 7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Algorithm:</a:t>
            </a:r>
            <a:endParaRPr/>
          </a:p>
          <a:p>
            <a:pPr indent="-342900" lvl="0" marL="457200" rtl="0">
              <a:spcBef>
                <a:spcPts val="1600"/>
              </a:spcBef>
              <a:spcAft>
                <a:spcPts val="0"/>
              </a:spcAft>
              <a:buSzPts val="1800"/>
              <a:buChar char="●"/>
            </a:pPr>
            <a:r>
              <a:rPr lang="en"/>
              <a:t>Let each individual in the current gene pool play against all others.</a:t>
            </a:r>
            <a:endParaRPr/>
          </a:p>
          <a:p>
            <a:pPr indent="-342900" lvl="0" marL="457200" rtl="0">
              <a:spcBef>
                <a:spcPts val="0"/>
              </a:spcBef>
              <a:spcAft>
                <a:spcPts val="0"/>
              </a:spcAft>
              <a:buSzPts val="1800"/>
              <a:buChar char="●"/>
            </a:pPr>
            <a:r>
              <a:rPr lang="en"/>
              <a:t>Sort by how often they win.</a:t>
            </a:r>
            <a:endParaRPr/>
          </a:p>
          <a:p>
            <a:pPr indent="-342900" lvl="0" marL="457200" rtl="0">
              <a:spcBef>
                <a:spcPts val="0"/>
              </a:spcBef>
              <a:spcAft>
                <a:spcPts val="0"/>
              </a:spcAft>
              <a:buSzPts val="1800"/>
              <a:buChar char="●"/>
            </a:pPr>
            <a:r>
              <a:rPr lang="en"/>
              <a:t>Kill off frequent losers.</a:t>
            </a:r>
            <a:endParaRPr/>
          </a:p>
          <a:p>
            <a:pPr indent="-342900" lvl="0" marL="457200" rtl="0">
              <a:spcBef>
                <a:spcPts val="0"/>
              </a:spcBef>
              <a:spcAft>
                <a:spcPts val="0"/>
              </a:spcAft>
              <a:buSzPts val="1800"/>
              <a:buChar char="●"/>
            </a:pPr>
            <a:r>
              <a:rPr lang="en"/>
              <a:t>Cross-breed remaining winners to refill the gene pool.</a:t>
            </a:r>
            <a:endParaRPr/>
          </a:p>
          <a:p>
            <a:pPr indent="-342900" lvl="0" marL="457200">
              <a:spcBef>
                <a:spcPts val="0"/>
              </a:spcBef>
              <a:spcAft>
                <a:spcPts val="0"/>
              </a:spcAft>
              <a:buSzPts val="1800"/>
              <a:buChar char="●"/>
            </a:pPr>
            <a:r>
              <a:rPr lang="en"/>
              <a:t>Repeat until play strength is good enough.</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7" name="Shape 777"/>
        <p:cNvGrpSpPr/>
        <p:nvPr/>
      </p:nvGrpSpPr>
      <p:grpSpPr>
        <a:xfrm>
          <a:off x="0" y="0"/>
          <a:ext cx="0" cy="0"/>
          <a:chOff x="0" y="0"/>
          <a:chExt cx="0" cy="0"/>
        </a:xfrm>
      </p:grpSpPr>
      <p:sp>
        <p:nvSpPr>
          <p:cNvPr id="778" name="Shape 7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Hard AI: the next generation</a:t>
            </a:r>
            <a:endParaRPr/>
          </a:p>
        </p:txBody>
      </p:sp>
      <p:sp>
        <p:nvSpPr>
          <p:cNvPr id="779" name="Shape 779"/>
          <p:cNvSpPr/>
          <p:nvPr/>
        </p:nvSpPr>
        <p:spPr>
          <a:xfrm>
            <a:off x="381225" y="1152475"/>
            <a:ext cx="1359600" cy="419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75 wins</a:t>
            </a:r>
            <a:endParaRPr>
              <a:latin typeface="Average"/>
              <a:ea typeface="Average"/>
              <a:cs typeface="Average"/>
              <a:sym typeface="Average"/>
            </a:endParaRPr>
          </a:p>
        </p:txBody>
      </p:sp>
      <p:sp>
        <p:nvSpPr>
          <p:cNvPr id="780" name="Shape 780"/>
          <p:cNvSpPr/>
          <p:nvPr/>
        </p:nvSpPr>
        <p:spPr>
          <a:xfrm>
            <a:off x="381225" y="1572175"/>
            <a:ext cx="1359600" cy="419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73 wins</a:t>
            </a:r>
            <a:endParaRPr>
              <a:latin typeface="Average"/>
              <a:ea typeface="Average"/>
              <a:cs typeface="Average"/>
              <a:sym typeface="Average"/>
            </a:endParaRPr>
          </a:p>
        </p:txBody>
      </p:sp>
      <p:sp>
        <p:nvSpPr>
          <p:cNvPr id="781" name="Shape 781"/>
          <p:cNvSpPr/>
          <p:nvPr/>
        </p:nvSpPr>
        <p:spPr>
          <a:xfrm>
            <a:off x="381225" y="2411575"/>
            <a:ext cx="1359600" cy="419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43</a:t>
            </a:r>
            <a:r>
              <a:rPr lang="en">
                <a:latin typeface="Average"/>
                <a:ea typeface="Average"/>
                <a:cs typeface="Average"/>
                <a:sym typeface="Average"/>
              </a:rPr>
              <a:t> wins</a:t>
            </a:r>
            <a:endParaRPr>
              <a:latin typeface="Average"/>
              <a:ea typeface="Average"/>
              <a:cs typeface="Average"/>
              <a:sym typeface="Average"/>
            </a:endParaRPr>
          </a:p>
        </p:txBody>
      </p:sp>
      <p:sp>
        <p:nvSpPr>
          <p:cNvPr id="782" name="Shape 782"/>
          <p:cNvSpPr/>
          <p:nvPr/>
        </p:nvSpPr>
        <p:spPr>
          <a:xfrm>
            <a:off x="381225" y="2831275"/>
            <a:ext cx="1359600" cy="419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42</a:t>
            </a:r>
            <a:r>
              <a:rPr lang="en">
                <a:latin typeface="Average"/>
                <a:ea typeface="Average"/>
                <a:cs typeface="Average"/>
                <a:sym typeface="Average"/>
              </a:rPr>
              <a:t> wins</a:t>
            </a:r>
            <a:endParaRPr>
              <a:latin typeface="Average"/>
              <a:ea typeface="Average"/>
              <a:cs typeface="Average"/>
              <a:sym typeface="Average"/>
            </a:endParaRPr>
          </a:p>
        </p:txBody>
      </p:sp>
      <p:sp>
        <p:nvSpPr>
          <p:cNvPr id="783" name="Shape 783"/>
          <p:cNvSpPr/>
          <p:nvPr/>
        </p:nvSpPr>
        <p:spPr>
          <a:xfrm>
            <a:off x="381225" y="3250975"/>
            <a:ext cx="1359600" cy="419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38</a:t>
            </a:r>
            <a:r>
              <a:rPr lang="en">
                <a:latin typeface="Average"/>
                <a:ea typeface="Average"/>
                <a:cs typeface="Average"/>
                <a:sym typeface="Average"/>
              </a:rPr>
              <a:t> wins</a:t>
            </a:r>
            <a:endParaRPr>
              <a:latin typeface="Average"/>
              <a:ea typeface="Average"/>
              <a:cs typeface="Average"/>
              <a:sym typeface="Average"/>
            </a:endParaRPr>
          </a:p>
        </p:txBody>
      </p:sp>
      <p:sp>
        <p:nvSpPr>
          <p:cNvPr id="784" name="Shape 784"/>
          <p:cNvSpPr/>
          <p:nvPr/>
        </p:nvSpPr>
        <p:spPr>
          <a:xfrm>
            <a:off x="381225" y="4090375"/>
            <a:ext cx="1359600" cy="419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5</a:t>
            </a:r>
            <a:r>
              <a:rPr lang="en">
                <a:latin typeface="Average"/>
                <a:ea typeface="Average"/>
                <a:cs typeface="Average"/>
                <a:sym typeface="Average"/>
              </a:rPr>
              <a:t> wins</a:t>
            </a:r>
            <a:endParaRPr>
              <a:latin typeface="Average"/>
              <a:ea typeface="Average"/>
              <a:cs typeface="Average"/>
              <a:sym typeface="Average"/>
            </a:endParaRPr>
          </a:p>
        </p:txBody>
      </p:sp>
      <p:sp>
        <p:nvSpPr>
          <p:cNvPr id="785" name="Shape 785"/>
          <p:cNvSpPr/>
          <p:nvPr/>
        </p:nvSpPr>
        <p:spPr>
          <a:xfrm>
            <a:off x="1017378" y="2046103"/>
            <a:ext cx="87300" cy="87300"/>
          </a:xfrm>
          <a:prstGeom prst="ellipse">
            <a:avLst/>
          </a:prstGeom>
          <a:solidFill>
            <a:srgbClr val="B6D7A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6" name="Shape 786"/>
          <p:cNvSpPr/>
          <p:nvPr/>
        </p:nvSpPr>
        <p:spPr>
          <a:xfrm>
            <a:off x="1017378" y="2155039"/>
            <a:ext cx="87300" cy="87300"/>
          </a:xfrm>
          <a:prstGeom prst="ellipse">
            <a:avLst/>
          </a:prstGeom>
          <a:solidFill>
            <a:srgbClr val="B6D7A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7" name="Shape 787"/>
          <p:cNvSpPr/>
          <p:nvPr/>
        </p:nvSpPr>
        <p:spPr>
          <a:xfrm>
            <a:off x="1017378" y="2270032"/>
            <a:ext cx="87300" cy="87300"/>
          </a:xfrm>
          <a:prstGeom prst="ellipse">
            <a:avLst/>
          </a:prstGeom>
          <a:solidFill>
            <a:srgbClr val="B6D7A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8" name="Shape 788"/>
          <p:cNvSpPr/>
          <p:nvPr/>
        </p:nvSpPr>
        <p:spPr>
          <a:xfrm>
            <a:off x="990528" y="3724903"/>
            <a:ext cx="87300" cy="87300"/>
          </a:xfrm>
          <a:prstGeom prst="ellipse">
            <a:avLst/>
          </a:prstGeom>
          <a:solidFill>
            <a:srgbClr val="EA999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9" name="Shape 789"/>
          <p:cNvSpPr/>
          <p:nvPr/>
        </p:nvSpPr>
        <p:spPr>
          <a:xfrm>
            <a:off x="990528" y="3833839"/>
            <a:ext cx="87300" cy="87300"/>
          </a:xfrm>
          <a:prstGeom prst="ellipse">
            <a:avLst/>
          </a:prstGeom>
          <a:solidFill>
            <a:srgbClr val="EA999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0" name="Shape 790"/>
          <p:cNvSpPr/>
          <p:nvPr/>
        </p:nvSpPr>
        <p:spPr>
          <a:xfrm>
            <a:off x="990528" y="3948832"/>
            <a:ext cx="87300" cy="87300"/>
          </a:xfrm>
          <a:prstGeom prst="ellipse">
            <a:avLst/>
          </a:prstGeom>
          <a:solidFill>
            <a:srgbClr val="EA999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1" name="Shape 791"/>
          <p:cNvSpPr/>
          <p:nvPr/>
        </p:nvSpPr>
        <p:spPr>
          <a:xfrm>
            <a:off x="2140900" y="2048988"/>
            <a:ext cx="1351200" cy="29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Average"/>
                <a:ea typeface="Average"/>
                <a:cs typeface="Average"/>
                <a:sym typeface="Average"/>
              </a:rPr>
              <a:t>remove losers</a:t>
            </a:r>
            <a:endParaRPr>
              <a:solidFill>
                <a:schemeClr val="lt2"/>
              </a:solidFill>
              <a:latin typeface="Average"/>
              <a:ea typeface="Average"/>
              <a:cs typeface="Average"/>
              <a:sym typeface="Average"/>
            </a:endParaRPr>
          </a:p>
        </p:txBody>
      </p:sp>
      <p:sp>
        <p:nvSpPr>
          <p:cNvPr id="792" name="Shape 792"/>
          <p:cNvSpPr/>
          <p:nvPr/>
        </p:nvSpPr>
        <p:spPr>
          <a:xfrm>
            <a:off x="3892200" y="1149450"/>
            <a:ext cx="1359600" cy="419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75 wins</a:t>
            </a:r>
            <a:endParaRPr>
              <a:latin typeface="Average"/>
              <a:ea typeface="Average"/>
              <a:cs typeface="Average"/>
              <a:sym typeface="Average"/>
            </a:endParaRPr>
          </a:p>
        </p:txBody>
      </p:sp>
      <p:sp>
        <p:nvSpPr>
          <p:cNvPr id="793" name="Shape 793"/>
          <p:cNvSpPr/>
          <p:nvPr/>
        </p:nvSpPr>
        <p:spPr>
          <a:xfrm>
            <a:off x="3892200" y="1569150"/>
            <a:ext cx="1359600" cy="419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73 wins</a:t>
            </a:r>
            <a:endParaRPr>
              <a:latin typeface="Average"/>
              <a:ea typeface="Average"/>
              <a:cs typeface="Average"/>
              <a:sym typeface="Average"/>
            </a:endParaRPr>
          </a:p>
        </p:txBody>
      </p:sp>
      <p:sp>
        <p:nvSpPr>
          <p:cNvPr id="794" name="Shape 794"/>
          <p:cNvSpPr/>
          <p:nvPr/>
        </p:nvSpPr>
        <p:spPr>
          <a:xfrm>
            <a:off x="3892200" y="2408550"/>
            <a:ext cx="1359600" cy="419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43 wins</a:t>
            </a:r>
            <a:endParaRPr>
              <a:latin typeface="Average"/>
              <a:ea typeface="Average"/>
              <a:cs typeface="Average"/>
              <a:sym typeface="Average"/>
            </a:endParaRPr>
          </a:p>
        </p:txBody>
      </p:sp>
      <p:sp>
        <p:nvSpPr>
          <p:cNvPr id="795" name="Shape 795"/>
          <p:cNvSpPr/>
          <p:nvPr/>
        </p:nvSpPr>
        <p:spPr>
          <a:xfrm>
            <a:off x="4528353" y="2043078"/>
            <a:ext cx="87300" cy="87300"/>
          </a:xfrm>
          <a:prstGeom prst="ellipse">
            <a:avLst/>
          </a:prstGeom>
          <a:solidFill>
            <a:srgbClr val="B6D7A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6" name="Shape 796"/>
          <p:cNvSpPr/>
          <p:nvPr/>
        </p:nvSpPr>
        <p:spPr>
          <a:xfrm>
            <a:off x="4528353" y="2152014"/>
            <a:ext cx="87300" cy="87300"/>
          </a:xfrm>
          <a:prstGeom prst="ellipse">
            <a:avLst/>
          </a:prstGeom>
          <a:solidFill>
            <a:srgbClr val="B6D7A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7" name="Shape 797"/>
          <p:cNvSpPr/>
          <p:nvPr/>
        </p:nvSpPr>
        <p:spPr>
          <a:xfrm>
            <a:off x="4528353" y="2267007"/>
            <a:ext cx="87300" cy="87300"/>
          </a:xfrm>
          <a:prstGeom prst="ellipse">
            <a:avLst/>
          </a:prstGeom>
          <a:solidFill>
            <a:srgbClr val="B6D7A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798" name="Shape 798"/>
          <p:cNvCxnSpPr>
            <a:stCxn id="792" idx="3"/>
            <a:endCxn id="799" idx="1"/>
          </p:cNvCxnSpPr>
          <p:nvPr/>
        </p:nvCxnSpPr>
        <p:spPr>
          <a:xfrm>
            <a:off x="5251800" y="1359300"/>
            <a:ext cx="2151300" cy="2940900"/>
          </a:xfrm>
          <a:prstGeom prst="straightConnector1">
            <a:avLst/>
          </a:prstGeom>
          <a:noFill/>
          <a:ln cap="flat" cmpd="sng" w="19050">
            <a:solidFill>
              <a:schemeClr val="dk2"/>
            </a:solidFill>
            <a:prstDash val="solid"/>
            <a:round/>
            <a:headEnd len="med" w="med" type="none"/>
            <a:tailEnd len="med" w="med" type="triangle"/>
          </a:ln>
        </p:spPr>
      </p:cxnSp>
      <p:sp>
        <p:nvSpPr>
          <p:cNvPr id="800" name="Shape 800"/>
          <p:cNvSpPr/>
          <p:nvPr/>
        </p:nvSpPr>
        <p:spPr>
          <a:xfrm>
            <a:off x="7403200" y="1149450"/>
            <a:ext cx="13596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801" name="Shape 801"/>
          <p:cNvSpPr/>
          <p:nvPr/>
        </p:nvSpPr>
        <p:spPr>
          <a:xfrm>
            <a:off x="7403200" y="1569150"/>
            <a:ext cx="13596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799" name="Shape 799"/>
          <p:cNvSpPr/>
          <p:nvPr/>
        </p:nvSpPr>
        <p:spPr>
          <a:xfrm>
            <a:off x="7403200" y="4090375"/>
            <a:ext cx="13596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802" name="Shape 802"/>
          <p:cNvSpPr/>
          <p:nvPr/>
        </p:nvSpPr>
        <p:spPr>
          <a:xfrm>
            <a:off x="8039353" y="3724903"/>
            <a:ext cx="87300" cy="87300"/>
          </a:xfrm>
          <a:prstGeom prst="ellipse">
            <a:avLst/>
          </a:prstGeom>
          <a:solidFill>
            <a:srgbClr val="A4C2F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3" name="Shape 803"/>
          <p:cNvSpPr/>
          <p:nvPr/>
        </p:nvSpPr>
        <p:spPr>
          <a:xfrm>
            <a:off x="8039353" y="3833839"/>
            <a:ext cx="87300" cy="87300"/>
          </a:xfrm>
          <a:prstGeom prst="ellipse">
            <a:avLst/>
          </a:prstGeom>
          <a:solidFill>
            <a:srgbClr val="A4C2F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4" name="Shape 804"/>
          <p:cNvSpPr/>
          <p:nvPr/>
        </p:nvSpPr>
        <p:spPr>
          <a:xfrm>
            <a:off x="8039353" y="3948832"/>
            <a:ext cx="87300" cy="87300"/>
          </a:xfrm>
          <a:prstGeom prst="ellipse">
            <a:avLst/>
          </a:prstGeom>
          <a:solidFill>
            <a:srgbClr val="A4C2F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5" name="Shape 805"/>
          <p:cNvSpPr/>
          <p:nvPr/>
        </p:nvSpPr>
        <p:spPr>
          <a:xfrm>
            <a:off x="7403175" y="1985825"/>
            <a:ext cx="13596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806" name="Shape 806"/>
          <p:cNvSpPr/>
          <p:nvPr/>
        </p:nvSpPr>
        <p:spPr>
          <a:xfrm>
            <a:off x="7403200" y="2408550"/>
            <a:ext cx="13596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807" name="Shape 807"/>
          <p:cNvSpPr/>
          <p:nvPr/>
        </p:nvSpPr>
        <p:spPr>
          <a:xfrm>
            <a:off x="7403175" y="2829750"/>
            <a:ext cx="13596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808" name="Shape 808"/>
          <p:cNvSpPr/>
          <p:nvPr/>
        </p:nvSpPr>
        <p:spPr>
          <a:xfrm>
            <a:off x="7403200" y="3249463"/>
            <a:ext cx="13596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cxnSp>
        <p:nvCxnSpPr>
          <p:cNvPr id="809" name="Shape 809"/>
          <p:cNvCxnSpPr>
            <a:stCxn id="793" idx="3"/>
            <a:endCxn id="807" idx="1"/>
          </p:cNvCxnSpPr>
          <p:nvPr/>
        </p:nvCxnSpPr>
        <p:spPr>
          <a:xfrm>
            <a:off x="5251800" y="1779000"/>
            <a:ext cx="2151300" cy="1260600"/>
          </a:xfrm>
          <a:prstGeom prst="straightConnector1">
            <a:avLst/>
          </a:prstGeom>
          <a:noFill/>
          <a:ln cap="flat" cmpd="sng" w="19050">
            <a:solidFill>
              <a:schemeClr val="dk2"/>
            </a:solidFill>
            <a:prstDash val="solid"/>
            <a:round/>
            <a:headEnd len="med" w="med" type="none"/>
            <a:tailEnd len="med" w="med" type="triangle"/>
          </a:ln>
        </p:spPr>
      </p:cxnSp>
      <p:cxnSp>
        <p:nvCxnSpPr>
          <p:cNvPr id="810" name="Shape 810"/>
          <p:cNvCxnSpPr>
            <a:stCxn id="792" idx="3"/>
            <a:endCxn id="801" idx="1"/>
          </p:cNvCxnSpPr>
          <p:nvPr/>
        </p:nvCxnSpPr>
        <p:spPr>
          <a:xfrm>
            <a:off x="5251800" y="1359300"/>
            <a:ext cx="2151300" cy="419700"/>
          </a:xfrm>
          <a:prstGeom prst="straightConnector1">
            <a:avLst/>
          </a:prstGeom>
          <a:noFill/>
          <a:ln cap="flat" cmpd="sng" w="19050">
            <a:solidFill>
              <a:schemeClr val="dk2"/>
            </a:solidFill>
            <a:prstDash val="solid"/>
            <a:round/>
            <a:headEnd len="med" w="med" type="none"/>
            <a:tailEnd len="med" w="med" type="triangle"/>
          </a:ln>
        </p:spPr>
      </p:cxnSp>
      <p:cxnSp>
        <p:nvCxnSpPr>
          <p:cNvPr id="811" name="Shape 811"/>
          <p:cNvCxnSpPr>
            <a:stCxn id="794" idx="3"/>
            <a:endCxn id="800" idx="1"/>
          </p:cNvCxnSpPr>
          <p:nvPr/>
        </p:nvCxnSpPr>
        <p:spPr>
          <a:xfrm flipH="1" rot="10800000">
            <a:off x="5251800" y="1359300"/>
            <a:ext cx="2151300" cy="1259100"/>
          </a:xfrm>
          <a:prstGeom prst="straightConnector1">
            <a:avLst/>
          </a:prstGeom>
          <a:noFill/>
          <a:ln cap="flat" cmpd="sng" w="19050">
            <a:solidFill>
              <a:schemeClr val="dk2"/>
            </a:solidFill>
            <a:prstDash val="solid"/>
            <a:round/>
            <a:headEnd len="med" w="med" type="none"/>
            <a:tailEnd len="med" w="med" type="triangle"/>
          </a:ln>
        </p:spPr>
      </p:cxnSp>
      <p:cxnSp>
        <p:nvCxnSpPr>
          <p:cNvPr id="812" name="Shape 812"/>
          <p:cNvCxnSpPr>
            <a:stCxn id="793" idx="3"/>
            <a:endCxn id="800" idx="1"/>
          </p:cNvCxnSpPr>
          <p:nvPr/>
        </p:nvCxnSpPr>
        <p:spPr>
          <a:xfrm flipH="1" rot="10800000">
            <a:off x="5251800" y="1359300"/>
            <a:ext cx="2151300" cy="419700"/>
          </a:xfrm>
          <a:prstGeom prst="straightConnector1">
            <a:avLst/>
          </a:prstGeom>
          <a:noFill/>
          <a:ln cap="flat" cmpd="sng" w="19050">
            <a:solidFill>
              <a:schemeClr val="dk2"/>
            </a:solidFill>
            <a:prstDash val="solid"/>
            <a:round/>
            <a:headEnd len="med" w="med" type="none"/>
            <a:tailEnd len="med" w="med" type="triangle"/>
          </a:ln>
        </p:spPr>
      </p:cxnSp>
      <p:cxnSp>
        <p:nvCxnSpPr>
          <p:cNvPr id="813" name="Shape 813"/>
          <p:cNvCxnSpPr>
            <a:stCxn id="794" idx="3"/>
            <a:endCxn id="805" idx="1"/>
          </p:cNvCxnSpPr>
          <p:nvPr/>
        </p:nvCxnSpPr>
        <p:spPr>
          <a:xfrm flipH="1" rot="10800000">
            <a:off x="5251800" y="2195700"/>
            <a:ext cx="2151300" cy="422700"/>
          </a:xfrm>
          <a:prstGeom prst="straightConnector1">
            <a:avLst/>
          </a:prstGeom>
          <a:noFill/>
          <a:ln cap="flat" cmpd="sng" w="19050">
            <a:solidFill>
              <a:schemeClr val="dk2"/>
            </a:solidFill>
            <a:prstDash val="solid"/>
            <a:round/>
            <a:headEnd len="med" w="med" type="none"/>
            <a:tailEnd len="med" w="med" type="triangle"/>
          </a:ln>
        </p:spPr>
      </p:cxnSp>
      <p:cxnSp>
        <p:nvCxnSpPr>
          <p:cNvPr id="814" name="Shape 814"/>
          <p:cNvCxnSpPr>
            <a:stCxn id="794" idx="3"/>
            <a:endCxn id="799" idx="1"/>
          </p:cNvCxnSpPr>
          <p:nvPr/>
        </p:nvCxnSpPr>
        <p:spPr>
          <a:xfrm>
            <a:off x="5251800" y="2618400"/>
            <a:ext cx="2151300" cy="1681800"/>
          </a:xfrm>
          <a:prstGeom prst="straightConnector1">
            <a:avLst/>
          </a:prstGeom>
          <a:noFill/>
          <a:ln cap="flat" cmpd="sng" w="19050">
            <a:solidFill>
              <a:schemeClr val="dk2"/>
            </a:solidFill>
            <a:prstDash val="solid"/>
            <a:round/>
            <a:headEnd len="med" w="med" type="none"/>
            <a:tailEnd len="med" w="med" type="triangle"/>
          </a:ln>
        </p:spPr>
      </p:cxnSp>
      <p:sp>
        <p:nvSpPr>
          <p:cNvPr id="815" name="Shape 815"/>
          <p:cNvSpPr/>
          <p:nvPr/>
        </p:nvSpPr>
        <p:spPr>
          <a:xfrm>
            <a:off x="5651850" y="2041498"/>
            <a:ext cx="1351200" cy="314400"/>
          </a:xfrm>
          <a:prstGeom prst="rect">
            <a:avLst/>
          </a:prstGeom>
          <a:solidFill>
            <a:srgbClr val="0008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Average"/>
                <a:ea typeface="Average"/>
                <a:cs typeface="Average"/>
                <a:sym typeface="Average"/>
              </a:rPr>
              <a:t>breed winners</a:t>
            </a:r>
            <a:endParaRPr>
              <a:solidFill>
                <a:schemeClr val="lt2"/>
              </a:solidFill>
              <a:latin typeface="Average"/>
              <a:ea typeface="Average"/>
              <a:cs typeface="Average"/>
              <a:sym typeface="Average"/>
            </a:endParaRPr>
          </a:p>
        </p:txBody>
      </p:sp>
      <p:cxnSp>
        <p:nvCxnSpPr>
          <p:cNvPr id="816" name="Shape 816"/>
          <p:cNvCxnSpPr>
            <a:stCxn id="779" idx="3"/>
            <a:endCxn id="792" idx="1"/>
          </p:cNvCxnSpPr>
          <p:nvPr/>
        </p:nvCxnSpPr>
        <p:spPr>
          <a:xfrm flipH="1" rot="10800000">
            <a:off x="1740825" y="1359325"/>
            <a:ext cx="2151300" cy="3000"/>
          </a:xfrm>
          <a:prstGeom prst="straightConnector1">
            <a:avLst/>
          </a:prstGeom>
          <a:noFill/>
          <a:ln cap="flat" cmpd="sng" w="19050">
            <a:solidFill>
              <a:schemeClr val="dk2"/>
            </a:solidFill>
            <a:prstDash val="solid"/>
            <a:round/>
            <a:headEnd len="med" w="med" type="none"/>
            <a:tailEnd len="med" w="med" type="triangle"/>
          </a:ln>
        </p:spPr>
      </p:cxnSp>
      <p:cxnSp>
        <p:nvCxnSpPr>
          <p:cNvPr id="817" name="Shape 817"/>
          <p:cNvCxnSpPr>
            <a:stCxn id="780" idx="3"/>
            <a:endCxn id="793" idx="1"/>
          </p:cNvCxnSpPr>
          <p:nvPr/>
        </p:nvCxnSpPr>
        <p:spPr>
          <a:xfrm flipH="1" rot="10800000">
            <a:off x="1740825" y="1779025"/>
            <a:ext cx="2151300" cy="3000"/>
          </a:xfrm>
          <a:prstGeom prst="straightConnector1">
            <a:avLst/>
          </a:prstGeom>
          <a:noFill/>
          <a:ln cap="flat" cmpd="sng" w="19050">
            <a:solidFill>
              <a:schemeClr val="dk2"/>
            </a:solidFill>
            <a:prstDash val="solid"/>
            <a:round/>
            <a:headEnd len="med" w="med" type="none"/>
            <a:tailEnd len="med" w="med" type="triangle"/>
          </a:ln>
        </p:spPr>
      </p:cxnSp>
      <p:cxnSp>
        <p:nvCxnSpPr>
          <p:cNvPr id="818" name="Shape 818"/>
          <p:cNvCxnSpPr>
            <a:stCxn id="781" idx="3"/>
            <a:endCxn id="794" idx="1"/>
          </p:cNvCxnSpPr>
          <p:nvPr/>
        </p:nvCxnSpPr>
        <p:spPr>
          <a:xfrm flipH="1" rot="10800000">
            <a:off x="1740825" y="2618425"/>
            <a:ext cx="2151300" cy="30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2" name="Shape 822"/>
        <p:cNvGrpSpPr/>
        <p:nvPr/>
      </p:nvGrpSpPr>
      <p:grpSpPr>
        <a:xfrm>
          <a:off x="0" y="0"/>
          <a:ext cx="0" cy="0"/>
          <a:chOff x="0" y="0"/>
          <a:chExt cx="0" cy="0"/>
        </a:xfrm>
      </p:grpSpPr>
      <p:sp>
        <p:nvSpPr>
          <p:cNvPr id="823" name="Shape 8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Hard AI: breeding</a:t>
            </a:r>
            <a:endParaRPr/>
          </a:p>
        </p:txBody>
      </p:sp>
      <p:sp>
        <p:nvSpPr>
          <p:cNvPr id="824" name="Shape 824"/>
          <p:cNvSpPr txBox="1"/>
          <p:nvPr>
            <p:ph idx="1" type="body"/>
          </p:nvPr>
        </p:nvSpPr>
        <p:spPr>
          <a:xfrm>
            <a:off x="311700" y="1152475"/>
            <a:ext cx="8520600" cy="1631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Breeding mimics </a:t>
            </a:r>
            <a:r>
              <a:rPr i="1" lang="en"/>
              <a:t>sexual reproduction</a:t>
            </a:r>
            <a:r>
              <a:rPr lang="en"/>
              <a:t>: two individuals produce one offspring.</a:t>
            </a:r>
            <a:endParaRPr/>
          </a:p>
          <a:p>
            <a:pPr indent="-342900" lvl="0" marL="457200" rtl="0">
              <a:spcBef>
                <a:spcPts val="1600"/>
              </a:spcBef>
              <a:spcAft>
                <a:spcPts val="0"/>
              </a:spcAft>
              <a:buSzPts val="1800"/>
              <a:buChar char="●"/>
            </a:pPr>
            <a:r>
              <a:rPr lang="en"/>
              <a:t>Randomly pick two parent individuals from the pool</a:t>
            </a:r>
            <a:endParaRPr/>
          </a:p>
          <a:p>
            <a:pPr indent="-342900" lvl="0" marL="457200" rtl="0">
              <a:spcBef>
                <a:spcPts val="0"/>
              </a:spcBef>
              <a:spcAft>
                <a:spcPts val="0"/>
              </a:spcAft>
              <a:buSzPts val="1800"/>
              <a:buChar char="●"/>
            </a:pPr>
            <a:r>
              <a:rPr lang="en"/>
              <a:t>Randomly copy each gene from either parent</a:t>
            </a:r>
            <a:endParaRPr/>
          </a:p>
          <a:p>
            <a:pPr indent="-342900" lvl="0" marL="457200">
              <a:spcBef>
                <a:spcPts val="0"/>
              </a:spcBef>
              <a:spcAft>
                <a:spcPts val="0"/>
              </a:spcAft>
              <a:buSzPts val="1800"/>
              <a:buChar char="●"/>
            </a:pPr>
            <a:r>
              <a:rPr lang="en"/>
              <a:t>Randomly apply some mutations</a:t>
            </a:r>
            <a:endParaRPr/>
          </a:p>
        </p:txBody>
      </p:sp>
      <p:sp>
        <p:nvSpPr>
          <p:cNvPr id="825" name="Shape 825"/>
          <p:cNvSpPr/>
          <p:nvPr/>
        </p:nvSpPr>
        <p:spPr>
          <a:xfrm>
            <a:off x="431050" y="29161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4.3</a:t>
            </a:r>
            <a:endParaRPr sz="1000">
              <a:latin typeface="Average"/>
              <a:ea typeface="Average"/>
              <a:cs typeface="Average"/>
              <a:sym typeface="Average"/>
            </a:endParaRPr>
          </a:p>
        </p:txBody>
      </p:sp>
      <p:sp>
        <p:nvSpPr>
          <p:cNvPr id="826" name="Shape 826"/>
          <p:cNvSpPr/>
          <p:nvPr/>
        </p:nvSpPr>
        <p:spPr>
          <a:xfrm>
            <a:off x="851114" y="29161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7.1</a:t>
            </a:r>
            <a:endParaRPr sz="1000">
              <a:latin typeface="Average"/>
              <a:ea typeface="Average"/>
              <a:cs typeface="Average"/>
              <a:sym typeface="Average"/>
            </a:endParaRPr>
          </a:p>
        </p:txBody>
      </p:sp>
      <p:sp>
        <p:nvSpPr>
          <p:cNvPr id="827" name="Shape 827"/>
          <p:cNvSpPr/>
          <p:nvPr/>
        </p:nvSpPr>
        <p:spPr>
          <a:xfrm>
            <a:off x="1271179" y="29161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–2.4</a:t>
            </a:r>
            <a:endParaRPr sz="1000">
              <a:latin typeface="Average"/>
              <a:ea typeface="Average"/>
              <a:cs typeface="Average"/>
              <a:sym typeface="Average"/>
            </a:endParaRPr>
          </a:p>
        </p:txBody>
      </p:sp>
      <p:sp>
        <p:nvSpPr>
          <p:cNvPr id="828" name="Shape 828"/>
          <p:cNvSpPr/>
          <p:nvPr/>
        </p:nvSpPr>
        <p:spPr>
          <a:xfrm>
            <a:off x="1691243" y="29161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0.3</a:t>
            </a:r>
            <a:endParaRPr sz="1000">
              <a:latin typeface="Average"/>
              <a:ea typeface="Average"/>
              <a:cs typeface="Average"/>
              <a:sym typeface="Average"/>
            </a:endParaRPr>
          </a:p>
        </p:txBody>
      </p:sp>
      <p:sp>
        <p:nvSpPr>
          <p:cNvPr id="829" name="Shape 829"/>
          <p:cNvSpPr/>
          <p:nvPr/>
        </p:nvSpPr>
        <p:spPr>
          <a:xfrm>
            <a:off x="2111307" y="29161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0.8</a:t>
            </a:r>
            <a:endParaRPr sz="1000">
              <a:latin typeface="Average"/>
              <a:ea typeface="Average"/>
              <a:cs typeface="Average"/>
              <a:sym typeface="Average"/>
            </a:endParaRPr>
          </a:p>
        </p:txBody>
      </p:sp>
      <p:sp>
        <p:nvSpPr>
          <p:cNvPr id="830" name="Shape 830"/>
          <p:cNvSpPr/>
          <p:nvPr/>
        </p:nvSpPr>
        <p:spPr>
          <a:xfrm>
            <a:off x="2531372" y="29161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0.7</a:t>
            </a:r>
            <a:endParaRPr sz="1000">
              <a:latin typeface="Average"/>
              <a:ea typeface="Average"/>
              <a:cs typeface="Average"/>
              <a:sym typeface="Average"/>
            </a:endParaRPr>
          </a:p>
        </p:txBody>
      </p:sp>
      <p:sp>
        <p:nvSpPr>
          <p:cNvPr id="831" name="Shape 831"/>
          <p:cNvSpPr/>
          <p:nvPr/>
        </p:nvSpPr>
        <p:spPr>
          <a:xfrm>
            <a:off x="2951436" y="29161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1.7</a:t>
            </a:r>
            <a:endParaRPr sz="1000">
              <a:latin typeface="Average"/>
              <a:ea typeface="Average"/>
              <a:cs typeface="Average"/>
              <a:sym typeface="Average"/>
            </a:endParaRPr>
          </a:p>
        </p:txBody>
      </p:sp>
      <p:sp>
        <p:nvSpPr>
          <p:cNvPr id="832" name="Shape 832"/>
          <p:cNvSpPr/>
          <p:nvPr/>
        </p:nvSpPr>
        <p:spPr>
          <a:xfrm>
            <a:off x="3371501" y="29161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–9.0</a:t>
            </a:r>
            <a:endParaRPr sz="1000">
              <a:latin typeface="Average"/>
              <a:ea typeface="Average"/>
              <a:cs typeface="Average"/>
              <a:sym typeface="Average"/>
            </a:endParaRPr>
          </a:p>
        </p:txBody>
      </p:sp>
      <p:sp>
        <p:nvSpPr>
          <p:cNvPr id="833" name="Shape 833"/>
          <p:cNvSpPr/>
          <p:nvPr/>
        </p:nvSpPr>
        <p:spPr>
          <a:xfrm>
            <a:off x="3791565" y="29161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2.8</a:t>
            </a:r>
            <a:endParaRPr sz="1000">
              <a:latin typeface="Average"/>
              <a:ea typeface="Average"/>
              <a:cs typeface="Average"/>
              <a:sym typeface="Average"/>
            </a:endParaRPr>
          </a:p>
        </p:txBody>
      </p:sp>
      <p:sp>
        <p:nvSpPr>
          <p:cNvPr id="834" name="Shape 834"/>
          <p:cNvSpPr/>
          <p:nvPr/>
        </p:nvSpPr>
        <p:spPr>
          <a:xfrm>
            <a:off x="4211629" y="29161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1.3</a:t>
            </a:r>
            <a:endParaRPr sz="1000">
              <a:latin typeface="Average"/>
              <a:ea typeface="Average"/>
              <a:cs typeface="Average"/>
              <a:sym typeface="Average"/>
            </a:endParaRPr>
          </a:p>
        </p:txBody>
      </p:sp>
      <p:sp>
        <p:nvSpPr>
          <p:cNvPr id="835" name="Shape 835"/>
          <p:cNvSpPr/>
          <p:nvPr/>
        </p:nvSpPr>
        <p:spPr>
          <a:xfrm>
            <a:off x="4631712" y="29161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0.9</a:t>
            </a:r>
            <a:endParaRPr sz="1000">
              <a:latin typeface="Average"/>
              <a:ea typeface="Average"/>
              <a:cs typeface="Average"/>
              <a:sym typeface="Average"/>
            </a:endParaRPr>
          </a:p>
        </p:txBody>
      </p:sp>
      <p:sp>
        <p:nvSpPr>
          <p:cNvPr id="836" name="Shape 836"/>
          <p:cNvSpPr/>
          <p:nvPr/>
        </p:nvSpPr>
        <p:spPr>
          <a:xfrm>
            <a:off x="5051776" y="29161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0.1</a:t>
            </a:r>
            <a:endParaRPr sz="1000">
              <a:latin typeface="Average"/>
              <a:ea typeface="Average"/>
              <a:cs typeface="Average"/>
              <a:sym typeface="Average"/>
            </a:endParaRPr>
          </a:p>
        </p:txBody>
      </p:sp>
      <p:sp>
        <p:nvSpPr>
          <p:cNvPr id="837" name="Shape 837"/>
          <p:cNvSpPr/>
          <p:nvPr/>
        </p:nvSpPr>
        <p:spPr>
          <a:xfrm>
            <a:off x="5471841" y="29161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0.0</a:t>
            </a:r>
            <a:endParaRPr sz="1000">
              <a:latin typeface="Average"/>
              <a:ea typeface="Average"/>
              <a:cs typeface="Average"/>
              <a:sym typeface="Average"/>
            </a:endParaRPr>
          </a:p>
        </p:txBody>
      </p:sp>
      <p:sp>
        <p:nvSpPr>
          <p:cNvPr id="838" name="Shape 838"/>
          <p:cNvSpPr/>
          <p:nvPr/>
        </p:nvSpPr>
        <p:spPr>
          <a:xfrm>
            <a:off x="5891905" y="29161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2.5</a:t>
            </a:r>
            <a:endParaRPr sz="1000">
              <a:latin typeface="Average"/>
              <a:ea typeface="Average"/>
              <a:cs typeface="Average"/>
              <a:sym typeface="Average"/>
            </a:endParaRPr>
          </a:p>
        </p:txBody>
      </p:sp>
      <p:sp>
        <p:nvSpPr>
          <p:cNvPr id="839" name="Shape 839"/>
          <p:cNvSpPr/>
          <p:nvPr/>
        </p:nvSpPr>
        <p:spPr>
          <a:xfrm>
            <a:off x="6311970" y="29161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1.2</a:t>
            </a:r>
            <a:endParaRPr sz="1000">
              <a:latin typeface="Average"/>
              <a:ea typeface="Average"/>
              <a:cs typeface="Average"/>
              <a:sym typeface="Average"/>
            </a:endParaRPr>
          </a:p>
        </p:txBody>
      </p:sp>
      <p:sp>
        <p:nvSpPr>
          <p:cNvPr id="840" name="Shape 840"/>
          <p:cNvSpPr/>
          <p:nvPr/>
        </p:nvSpPr>
        <p:spPr>
          <a:xfrm>
            <a:off x="6732034" y="29161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1.1</a:t>
            </a:r>
            <a:endParaRPr sz="1000">
              <a:latin typeface="Average"/>
              <a:ea typeface="Average"/>
              <a:cs typeface="Average"/>
              <a:sym typeface="Average"/>
            </a:endParaRPr>
          </a:p>
        </p:txBody>
      </p:sp>
      <p:sp>
        <p:nvSpPr>
          <p:cNvPr id="841" name="Shape 841"/>
          <p:cNvSpPr/>
          <p:nvPr/>
        </p:nvSpPr>
        <p:spPr>
          <a:xfrm>
            <a:off x="7152098" y="29161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–0.9</a:t>
            </a:r>
            <a:endParaRPr sz="1000">
              <a:latin typeface="Average"/>
              <a:ea typeface="Average"/>
              <a:cs typeface="Average"/>
              <a:sym typeface="Average"/>
            </a:endParaRPr>
          </a:p>
        </p:txBody>
      </p:sp>
      <p:sp>
        <p:nvSpPr>
          <p:cNvPr id="842" name="Shape 842"/>
          <p:cNvSpPr/>
          <p:nvPr/>
        </p:nvSpPr>
        <p:spPr>
          <a:xfrm>
            <a:off x="7572163" y="29161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–0.1</a:t>
            </a:r>
            <a:endParaRPr sz="1000">
              <a:latin typeface="Average"/>
              <a:ea typeface="Average"/>
              <a:cs typeface="Average"/>
              <a:sym typeface="Average"/>
            </a:endParaRPr>
          </a:p>
        </p:txBody>
      </p:sp>
      <p:sp>
        <p:nvSpPr>
          <p:cNvPr id="843" name="Shape 843"/>
          <p:cNvSpPr/>
          <p:nvPr/>
        </p:nvSpPr>
        <p:spPr>
          <a:xfrm>
            <a:off x="7992227" y="29161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7.6</a:t>
            </a:r>
            <a:endParaRPr sz="1000">
              <a:latin typeface="Average"/>
              <a:ea typeface="Average"/>
              <a:cs typeface="Average"/>
              <a:sym typeface="Average"/>
            </a:endParaRPr>
          </a:p>
        </p:txBody>
      </p:sp>
      <p:sp>
        <p:nvSpPr>
          <p:cNvPr id="844" name="Shape 844"/>
          <p:cNvSpPr/>
          <p:nvPr/>
        </p:nvSpPr>
        <p:spPr>
          <a:xfrm>
            <a:off x="8412291" y="29161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9.4</a:t>
            </a:r>
            <a:endParaRPr sz="1000">
              <a:latin typeface="Average"/>
              <a:ea typeface="Average"/>
              <a:cs typeface="Average"/>
              <a:sym typeface="Average"/>
            </a:endParaRPr>
          </a:p>
        </p:txBody>
      </p:sp>
      <p:sp>
        <p:nvSpPr>
          <p:cNvPr id="845" name="Shape 845"/>
          <p:cNvSpPr/>
          <p:nvPr/>
        </p:nvSpPr>
        <p:spPr>
          <a:xfrm>
            <a:off x="431050" y="3449875"/>
            <a:ext cx="420000" cy="419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2.8</a:t>
            </a:r>
            <a:endParaRPr sz="1000">
              <a:latin typeface="Average"/>
              <a:ea typeface="Average"/>
              <a:cs typeface="Average"/>
              <a:sym typeface="Average"/>
            </a:endParaRPr>
          </a:p>
        </p:txBody>
      </p:sp>
      <p:sp>
        <p:nvSpPr>
          <p:cNvPr id="846" name="Shape 846"/>
          <p:cNvSpPr/>
          <p:nvPr/>
        </p:nvSpPr>
        <p:spPr>
          <a:xfrm>
            <a:off x="851114" y="3449875"/>
            <a:ext cx="420000" cy="419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7.4</a:t>
            </a:r>
            <a:endParaRPr sz="1000">
              <a:latin typeface="Average"/>
              <a:ea typeface="Average"/>
              <a:cs typeface="Average"/>
              <a:sym typeface="Average"/>
            </a:endParaRPr>
          </a:p>
        </p:txBody>
      </p:sp>
      <p:sp>
        <p:nvSpPr>
          <p:cNvPr id="847" name="Shape 847"/>
          <p:cNvSpPr/>
          <p:nvPr/>
        </p:nvSpPr>
        <p:spPr>
          <a:xfrm>
            <a:off x="1271179" y="3449875"/>
            <a:ext cx="420000" cy="419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0.1</a:t>
            </a:r>
            <a:endParaRPr sz="1000">
              <a:latin typeface="Average"/>
              <a:ea typeface="Average"/>
              <a:cs typeface="Average"/>
              <a:sym typeface="Average"/>
            </a:endParaRPr>
          </a:p>
        </p:txBody>
      </p:sp>
      <p:sp>
        <p:nvSpPr>
          <p:cNvPr id="848" name="Shape 848"/>
          <p:cNvSpPr/>
          <p:nvPr/>
        </p:nvSpPr>
        <p:spPr>
          <a:xfrm>
            <a:off x="1691243" y="3449875"/>
            <a:ext cx="420000" cy="419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0.2</a:t>
            </a:r>
            <a:endParaRPr sz="1000">
              <a:latin typeface="Average"/>
              <a:ea typeface="Average"/>
              <a:cs typeface="Average"/>
              <a:sym typeface="Average"/>
            </a:endParaRPr>
          </a:p>
        </p:txBody>
      </p:sp>
      <p:sp>
        <p:nvSpPr>
          <p:cNvPr id="849" name="Shape 849"/>
          <p:cNvSpPr/>
          <p:nvPr/>
        </p:nvSpPr>
        <p:spPr>
          <a:xfrm>
            <a:off x="2111307" y="3449875"/>
            <a:ext cx="420000" cy="419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4.8</a:t>
            </a:r>
            <a:endParaRPr sz="1000">
              <a:latin typeface="Average"/>
              <a:ea typeface="Average"/>
              <a:cs typeface="Average"/>
              <a:sym typeface="Average"/>
            </a:endParaRPr>
          </a:p>
        </p:txBody>
      </p:sp>
      <p:sp>
        <p:nvSpPr>
          <p:cNvPr id="850" name="Shape 850"/>
          <p:cNvSpPr/>
          <p:nvPr/>
        </p:nvSpPr>
        <p:spPr>
          <a:xfrm>
            <a:off x="2531372" y="3449875"/>
            <a:ext cx="420000" cy="419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0.7</a:t>
            </a:r>
            <a:endParaRPr sz="1000">
              <a:latin typeface="Average"/>
              <a:ea typeface="Average"/>
              <a:cs typeface="Average"/>
              <a:sym typeface="Average"/>
            </a:endParaRPr>
          </a:p>
        </p:txBody>
      </p:sp>
      <p:sp>
        <p:nvSpPr>
          <p:cNvPr id="851" name="Shape 851"/>
          <p:cNvSpPr/>
          <p:nvPr/>
        </p:nvSpPr>
        <p:spPr>
          <a:xfrm>
            <a:off x="2951436" y="3449875"/>
            <a:ext cx="420000" cy="419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1.9</a:t>
            </a:r>
            <a:endParaRPr sz="1000">
              <a:latin typeface="Average"/>
              <a:ea typeface="Average"/>
              <a:cs typeface="Average"/>
              <a:sym typeface="Average"/>
            </a:endParaRPr>
          </a:p>
        </p:txBody>
      </p:sp>
      <p:sp>
        <p:nvSpPr>
          <p:cNvPr id="852" name="Shape 852"/>
          <p:cNvSpPr/>
          <p:nvPr/>
        </p:nvSpPr>
        <p:spPr>
          <a:xfrm>
            <a:off x="3371501" y="3449875"/>
            <a:ext cx="420000" cy="419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–6.3</a:t>
            </a:r>
            <a:endParaRPr sz="1000">
              <a:latin typeface="Average"/>
              <a:ea typeface="Average"/>
              <a:cs typeface="Average"/>
              <a:sym typeface="Average"/>
            </a:endParaRPr>
          </a:p>
        </p:txBody>
      </p:sp>
      <p:sp>
        <p:nvSpPr>
          <p:cNvPr id="853" name="Shape 853"/>
          <p:cNvSpPr/>
          <p:nvPr/>
        </p:nvSpPr>
        <p:spPr>
          <a:xfrm>
            <a:off x="3791565" y="3449875"/>
            <a:ext cx="420000" cy="419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2.3</a:t>
            </a:r>
            <a:endParaRPr sz="1000">
              <a:latin typeface="Average"/>
              <a:ea typeface="Average"/>
              <a:cs typeface="Average"/>
              <a:sym typeface="Average"/>
            </a:endParaRPr>
          </a:p>
        </p:txBody>
      </p:sp>
      <p:sp>
        <p:nvSpPr>
          <p:cNvPr id="854" name="Shape 854"/>
          <p:cNvSpPr/>
          <p:nvPr/>
        </p:nvSpPr>
        <p:spPr>
          <a:xfrm>
            <a:off x="4211629" y="3449875"/>
            <a:ext cx="420000" cy="419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1.4</a:t>
            </a:r>
            <a:endParaRPr sz="1000">
              <a:latin typeface="Average"/>
              <a:ea typeface="Average"/>
              <a:cs typeface="Average"/>
              <a:sym typeface="Average"/>
            </a:endParaRPr>
          </a:p>
        </p:txBody>
      </p:sp>
      <p:sp>
        <p:nvSpPr>
          <p:cNvPr id="855" name="Shape 855"/>
          <p:cNvSpPr/>
          <p:nvPr/>
        </p:nvSpPr>
        <p:spPr>
          <a:xfrm>
            <a:off x="4631712" y="3449875"/>
            <a:ext cx="420000" cy="419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3.2</a:t>
            </a:r>
            <a:endParaRPr sz="1000">
              <a:latin typeface="Average"/>
              <a:ea typeface="Average"/>
              <a:cs typeface="Average"/>
              <a:sym typeface="Average"/>
            </a:endParaRPr>
          </a:p>
        </p:txBody>
      </p:sp>
      <p:sp>
        <p:nvSpPr>
          <p:cNvPr id="856" name="Shape 856"/>
          <p:cNvSpPr/>
          <p:nvPr/>
        </p:nvSpPr>
        <p:spPr>
          <a:xfrm>
            <a:off x="5051776" y="3449875"/>
            <a:ext cx="420000" cy="419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0.3</a:t>
            </a:r>
            <a:endParaRPr sz="1000">
              <a:latin typeface="Average"/>
              <a:ea typeface="Average"/>
              <a:cs typeface="Average"/>
              <a:sym typeface="Average"/>
            </a:endParaRPr>
          </a:p>
        </p:txBody>
      </p:sp>
      <p:sp>
        <p:nvSpPr>
          <p:cNvPr id="857" name="Shape 857"/>
          <p:cNvSpPr/>
          <p:nvPr/>
        </p:nvSpPr>
        <p:spPr>
          <a:xfrm>
            <a:off x="5471841" y="3449875"/>
            <a:ext cx="420000" cy="419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0.1</a:t>
            </a:r>
            <a:endParaRPr sz="1000">
              <a:latin typeface="Average"/>
              <a:ea typeface="Average"/>
              <a:cs typeface="Average"/>
              <a:sym typeface="Average"/>
            </a:endParaRPr>
          </a:p>
        </p:txBody>
      </p:sp>
      <p:sp>
        <p:nvSpPr>
          <p:cNvPr id="858" name="Shape 858"/>
          <p:cNvSpPr/>
          <p:nvPr/>
        </p:nvSpPr>
        <p:spPr>
          <a:xfrm>
            <a:off x="5891905" y="3449875"/>
            <a:ext cx="420000" cy="419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2.1</a:t>
            </a:r>
            <a:endParaRPr sz="1000">
              <a:latin typeface="Average"/>
              <a:ea typeface="Average"/>
              <a:cs typeface="Average"/>
              <a:sym typeface="Average"/>
            </a:endParaRPr>
          </a:p>
        </p:txBody>
      </p:sp>
      <p:sp>
        <p:nvSpPr>
          <p:cNvPr id="859" name="Shape 859"/>
          <p:cNvSpPr/>
          <p:nvPr/>
        </p:nvSpPr>
        <p:spPr>
          <a:xfrm>
            <a:off x="6311970" y="3449875"/>
            <a:ext cx="420000" cy="419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0.9</a:t>
            </a:r>
            <a:endParaRPr sz="1000">
              <a:latin typeface="Average"/>
              <a:ea typeface="Average"/>
              <a:cs typeface="Average"/>
              <a:sym typeface="Average"/>
            </a:endParaRPr>
          </a:p>
        </p:txBody>
      </p:sp>
      <p:sp>
        <p:nvSpPr>
          <p:cNvPr id="860" name="Shape 860"/>
          <p:cNvSpPr/>
          <p:nvPr/>
        </p:nvSpPr>
        <p:spPr>
          <a:xfrm>
            <a:off x="6732034" y="3449875"/>
            <a:ext cx="420000" cy="419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1.3</a:t>
            </a:r>
            <a:endParaRPr sz="1000">
              <a:latin typeface="Average"/>
              <a:ea typeface="Average"/>
              <a:cs typeface="Average"/>
              <a:sym typeface="Average"/>
            </a:endParaRPr>
          </a:p>
        </p:txBody>
      </p:sp>
      <p:sp>
        <p:nvSpPr>
          <p:cNvPr id="861" name="Shape 861"/>
          <p:cNvSpPr/>
          <p:nvPr/>
        </p:nvSpPr>
        <p:spPr>
          <a:xfrm>
            <a:off x="7152098" y="3449875"/>
            <a:ext cx="420000" cy="419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–1.0</a:t>
            </a:r>
            <a:endParaRPr sz="1000">
              <a:latin typeface="Average"/>
              <a:ea typeface="Average"/>
              <a:cs typeface="Average"/>
              <a:sym typeface="Average"/>
            </a:endParaRPr>
          </a:p>
        </p:txBody>
      </p:sp>
      <p:sp>
        <p:nvSpPr>
          <p:cNvPr id="862" name="Shape 862"/>
          <p:cNvSpPr/>
          <p:nvPr/>
        </p:nvSpPr>
        <p:spPr>
          <a:xfrm>
            <a:off x="7572163" y="3449875"/>
            <a:ext cx="420000" cy="419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0.2</a:t>
            </a:r>
            <a:endParaRPr sz="1000">
              <a:latin typeface="Average"/>
              <a:ea typeface="Average"/>
              <a:cs typeface="Average"/>
              <a:sym typeface="Average"/>
            </a:endParaRPr>
          </a:p>
        </p:txBody>
      </p:sp>
      <p:sp>
        <p:nvSpPr>
          <p:cNvPr id="863" name="Shape 863"/>
          <p:cNvSpPr/>
          <p:nvPr/>
        </p:nvSpPr>
        <p:spPr>
          <a:xfrm>
            <a:off x="7992227" y="3449875"/>
            <a:ext cx="420000" cy="419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7.4</a:t>
            </a:r>
            <a:endParaRPr sz="1000">
              <a:latin typeface="Average"/>
              <a:ea typeface="Average"/>
              <a:cs typeface="Average"/>
              <a:sym typeface="Average"/>
            </a:endParaRPr>
          </a:p>
        </p:txBody>
      </p:sp>
      <p:sp>
        <p:nvSpPr>
          <p:cNvPr id="864" name="Shape 864"/>
          <p:cNvSpPr/>
          <p:nvPr/>
        </p:nvSpPr>
        <p:spPr>
          <a:xfrm>
            <a:off x="8412291" y="3449875"/>
            <a:ext cx="420000" cy="419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8.7</a:t>
            </a:r>
            <a:endParaRPr sz="1000">
              <a:latin typeface="Average"/>
              <a:ea typeface="Average"/>
              <a:cs typeface="Average"/>
              <a:sym typeface="Average"/>
            </a:endParaRPr>
          </a:p>
        </p:txBody>
      </p:sp>
      <p:sp>
        <p:nvSpPr>
          <p:cNvPr id="865" name="Shape 865"/>
          <p:cNvSpPr/>
          <p:nvPr/>
        </p:nvSpPr>
        <p:spPr>
          <a:xfrm>
            <a:off x="431050" y="42884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4.3</a:t>
            </a:r>
            <a:endParaRPr sz="1000">
              <a:latin typeface="Average"/>
              <a:ea typeface="Average"/>
              <a:cs typeface="Average"/>
              <a:sym typeface="Average"/>
            </a:endParaRPr>
          </a:p>
        </p:txBody>
      </p:sp>
      <p:sp>
        <p:nvSpPr>
          <p:cNvPr id="866" name="Shape 866"/>
          <p:cNvSpPr/>
          <p:nvPr/>
        </p:nvSpPr>
        <p:spPr>
          <a:xfrm>
            <a:off x="851114" y="42884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7.1</a:t>
            </a:r>
            <a:endParaRPr sz="1000">
              <a:latin typeface="Average"/>
              <a:ea typeface="Average"/>
              <a:cs typeface="Average"/>
              <a:sym typeface="Average"/>
            </a:endParaRPr>
          </a:p>
        </p:txBody>
      </p:sp>
      <p:sp>
        <p:nvSpPr>
          <p:cNvPr id="867" name="Shape 867"/>
          <p:cNvSpPr/>
          <p:nvPr/>
        </p:nvSpPr>
        <p:spPr>
          <a:xfrm>
            <a:off x="1271179" y="4288425"/>
            <a:ext cx="420000" cy="419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0.1</a:t>
            </a:r>
            <a:endParaRPr sz="1000">
              <a:latin typeface="Average"/>
              <a:ea typeface="Average"/>
              <a:cs typeface="Average"/>
              <a:sym typeface="Average"/>
            </a:endParaRPr>
          </a:p>
        </p:txBody>
      </p:sp>
      <p:sp>
        <p:nvSpPr>
          <p:cNvPr id="868" name="Shape 868"/>
          <p:cNvSpPr/>
          <p:nvPr/>
        </p:nvSpPr>
        <p:spPr>
          <a:xfrm>
            <a:off x="1691243" y="42884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0.3</a:t>
            </a:r>
            <a:endParaRPr sz="1000">
              <a:latin typeface="Average"/>
              <a:ea typeface="Average"/>
              <a:cs typeface="Average"/>
              <a:sym typeface="Average"/>
            </a:endParaRPr>
          </a:p>
        </p:txBody>
      </p:sp>
      <p:sp>
        <p:nvSpPr>
          <p:cNvPr id="869" name="Shape 869"/>
          <p:cNvSpPr/>
          <p:nvPr/>
        </p:nvSpPr>
        <p:spPr>
          <a:xfrm>
            <a:off x="2111307" y="4288425"/>
            <a:ext cx="420000" cy="419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4.8</a:t>
            </a:r>
            <a:endParaRPr sz="1000">
              <a:latin typeface="Average"/>
              <a:ea typeface="Average"/>
              <a:cs typeface="Average"/>
              <a:sym typeface="Average"/>
            </a:endParaRPr>
          </a:p>
        </p:txBody>
      </p:sp>
      <p:sp>
        <p:nvSpPr>
          <p:cNvPr id="870" name="Shape 870"/>
          <p:cNvSpPr/>
          <p:nvPr/>
        </p:nvSpPr>
        <p:spPr>
          <a:xfrm>
            <a:off x="2531372" y="4288425"/>
            <a:ext cx="420000" cy="419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0.7</a:t>
            </a:r>
            <a:endParaRPr sz="1000">
              <a:latin typeface="Average"/>
              <a:ea typeface="Average"/>
              <a:cs typeface="Average"/>
              <a:sym typeface="Average"/>
            </a:endParaRPr>
          </a:p>
        </p:txBody>
      </p:sp>
      <p:sp>
        <p:nvSpPr>
          <p:cNvPr id="871" name="Shape 871"/>
          <p:cNvSpPr/>
          <p:nvPr/>
        </p:nvSpPr>
        <p:spPr>
          <a:xfrm>
            <a:off x="2951436" y="4288425"/>
            <a:ext cx="420000" cy="4197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2.6</a:t>
            </a:r>
            <a:endParaRPr sz="1000">
              <a:latin typeface="Average"/>
              <a:ea typeface="Average"/>
              <a:cs typeface="Average"/>
              <a:sym typeface="Average"/>
            </a:endParaRPr>
          </a:p>
        </p:txBody>
      </p:sp>
      <p:sp>
        <p:nvSpPr>
          <p:cNvPr id="872" name="Shape 872"/>
          <p:cNvSpPr/>
          <p:nvPr/>
        </p:nvSpPr>
        <p:spPr>
          <a:xfrm>
            <a:off x="3371501" y="42884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–9.0</a:t>
            </a:r>
            <a:endParaRPr sz="1000">
              <a:latin typeface="Average"/>
              <a:ea typeface="Average"/>
              <a:cs typeface="Average"/>
              <a:sym typeface="Average"/>
            </a:endParaRPr>
          </a:p>
        </p:txBody>
      </p:sp>
      <p:sp>
        <p:nvSpPr>
          <p:cNvPr id="873" name="Shape 873"/>
          <p:cNvSpPr/>
          <p:nvPr/>
        </p:nvSpPr>
        <p:spPr>
          <a:xfrm>
            <a:off x="3791565" y="42884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2.8</a:t>
            </a:r>
            <a:endParaRPr sz="1000">
              <a:latin typeface="Average"/>
              <a:ea typeface="Average"/>
              <a:cs typeface="Average"/>
              <a:sym typeface="Average"/>
            </a:endParaRPr>
          </a:p>
        </p:txBody>
      </p:sp>
      <p:sp>
        <p:nvSpPr>
          <p:cNvPr id="874" name="Shape 874"/>
          <p:cNvSpPr/>
          <p:nvPr/>
        </p:nvSpPr>
        <p:spPr>
          <a:xfrm>
            <a:off x="4211629" y="42884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1.3</a:t>
            </a:r>
            <a:endParaRPr sz="1000">
              <a:latin typeface="Average"/>
              <a:ea typeface="Average"/>
              <a:cs typeface="Average"/>
              <a:sym typeface="Average"/>
            </a:endParaRPr>
          </a:p>
        </p:txBody>
      </p:sp>
      <p:sp>
        <p:nvSpPr>
          <p:cNvPr id="875" name="Shape 875"/>
          <p:cNvSpPr/>
          <p:nvPr/>
        </p:nvSpPr>
        <p:spPr>
          <a:xfrm>
            <a:off x="4631712" y="4288425"/>
            <a:ext cx="420000" cy="419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3.2</a:t>
            </a:r>
            <a:endParaRPr sz="1000">
              <a:latin typeface="Average"/>
              <a:ea typeface="Average"/>
              <a:cs typeface="Average"/>
              <a:sym typeface="Average"/>
            </a:endParaRPr>
          </a:p>
        </p:txBody>
      </p:sp>
      <p:sp>
        <p:nvSpPr>
          <p:cNvPr id="876" name="Shape 876"/>
          <p:cNvSpPr/>
          <p:nvPr/>
        </p:nvSpPr>
        <p:spPr>
          <a:xfrm>
            <a:off x="5051776" y="4288425"/>
            <a:ext cx="420000" cy="4197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–0.2</a:t>
            </a:r>
            <a:endParaRPr sz="1000">
              <a:latin typeface="Average"/>
              <a:ea typeface="Average"/>
              <a:cs typeface="Average"/>
              <a:sym typeface="Average"/>
            </a:endParaRPr>
          </a:p>
        </p:txBody>
      </p:sp>
      <p:sp>
        <p:nvSpPr>
          <p:cNvPr id="877" name="Shape 877"/>
          <p:cNvSpPr/>
          <p:nvPr/>
        </p:nvSpPr>
        <p:spPr>
          <a:xfrm>
            <a:off x="5471841" y="4288425"/>
            <a:ext cx="420000" cy="419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0.1</a:t>
            </a:r>
            <a:endParaRPr sz="1000">
              <a:latin typeface="Average"/>
              <a:ea typeface="Average"/>
              <a:cs typeface="Average"/>
              <a:sym typeface="Average"/>
            </a:endParaRPr>
          </a:p>
        </p:txBody>
      </p:sp>
      <p:sp>
        <p:nvSpPr>
          <p:cNvPr id="878" name="Shape 878"/>
          <p:cNvSpPr/>
          <p:nvPr/>
        </p:nvSpPr>
        <p:spPr>
          <a:xfrm>
            <a:off x="5891905" y="42884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2.5</a:t>
            </a:r>
            <a:endParaRPr sz="1000">
              <a:latin typeface="Average"/>
              <a:ea typeface="Average"/>
              <a:cs typeface="Average"/>
              <a:sym typeface="Average"/>
            </a:endParaRPr>
          </a:p>
        </p:txBody>
      </p:sp>
      <p:sp>
        <p:nvSpPr>
          <p:cNvPr id="879" name="Shape 879"/>
          <p:cNvSpPr/>
          <p:nvPr/>
        </p:nvSpPr>
        <p:spPr>
          <a:xfrm>
            <a:off x="6311970" y="4288425"/>
            <a:ext cx="420000" cy="419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0.9</a:t>
            </a:r>
            <a:endParaRPr sz="1000">
              <a:latin typeface="Average"/>
              <a:ea typeface="Average"/>
              <a:cs typeface="Average"/>
              <a:sym typeface="Average"/>
            </a:endParaRPr>
          </a:p>
        </p:txBody>
      </p:sp>
      <p:sp>
        <p:nvSpPr>
          <p:cNvPr id="880" name="Shape 880"/>
          <p:cNvSpPr/>
          <p:nvPr/>
        </p:nvSpPr>
        <p:spPr>
          <a:xfrm>
            <a:off x="6732034" y="4288425"/>
            <a:ext cx="420000" cy="419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1.3</a:t>
            </a:r>
            <a:endParaRPr sz="1000">
              <a:latin typeface="Average"/>
              <a:ea typeface="Average"/>
              <a:cs typeface="Average"/>
              <a:sym typeface="Average"/>
            </a:endParaRPr>
          </a:p>
        </p:txBody>
      </p:sp>
      <p:sp>
        <p:nvSpPr>
          <p:cNvPr id="881" name="Shape 881"/>
          <p:cNvSpPr/>
          <p:nvPr/>
        </p:nvSpPr>
        <p:spPr>
          <a:xfrm>
            <a:off x="7152098" y="42884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–0.9</a:t>
            </a:r>
            <a:endParaRPr sz="1000">
              <a:latin typeface="Average"/>
              <a:ea typeface="Average"/>
              <a:cs typeface="Average"/>
              <a:sym typeface="Average"/>
            </a:endParaRPr>
          </a:p>
        </p:txBody>
      </p:sp>
      <p:sp>
        <p:nvSpPr>
          <p:cNvPr id="882" name="Shape 882"/>
          <p:cNvSpPr/>
          <p:nvPr/>
        </p:nvSpPr>
        <p:spPr>
          <a:xfrm>
            <a:off x="7572163" y="4288425"/>
            <a:ext cx="420000" cy="419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0.2</a:t>
            </a:r>
            <a:endParaRPr sz="1000">
              <a:latin typeface="Average"/>
              <a:ea typeface="Average"/>
              <a:cs typeface="Average"/>
              <a:sym typeface="Average"/>
            </a:endParaRPr>
          </a:p>
        </p:txBody>
      </p:sp>
      <p:sp>
        <p:nvSpPr>
          <p:cNvPr id="883" name="Shape 883"/>
          <p:cNvSpPr/>
          <p:nvPr/>
        </p:nvSpPr>
        <p:spPr>
          <a:xfrm>
            <a:off x="7992227" y="4288425"/>
            <a:ext cx="420000" cy="419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7.6</a:t>
            </a:r>
            <a:endParaRPr sz="1000">
              <a:latin typeface="Average"/>
              <a:ea typeface="Average"/>
              <a:cs typeface="Average"/>
              <a:sym typeface="Average"/>
            </a:endParaRPr>
          </a:p>
        </p:txBody>
      </p:sp>
      <p:sp>
        <p:nvSpPr>
          <p:cNvPr id="884" name="Shape 884"/>
          <p:cNvSpPr/>
          <p:nvPr/>
        </p:nvSpPr>
        <p:spPr>
          <a:xfrm>
            <a:off x="8412291" y="4288425"/>
            <a:ext cx="420000" cy="419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verage"/>
                <a:ea typeface="Average"/>
                <a:cs typeface="Average"/>
                <a:sym typeface="Average"/>
              </a:rPr>
              <a:t>8.7</a:t>
            </a:r>
            <a:endParaRPr sz="1000">
              <a:latin typeface="Average"/>
              <a:ea typeface="Average"/>
              <a:cs typeface="Average"/>
              <a:sym typeface="Average"/>
            </a:endParaRPr>
          </a:p>
        </p:txBody>
      </p:sp>
      <p:cxnSp>
        <p:nvCxnSpPr>
          <p:cNvPr id="885" name="Shape 885"/>
          <p:cNvCxnSpPr/>
          <p:nvPr/>
        </p:nvCxnSpPr>
        <p:spPr>
          <a:xfrm>
            <a:off x="4632386" y="3918850"/>
            <a:ext cx="0" cy="3237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9" name="Shape 889"/>
        <p:cNvGrpSpPr/>
        <p:nvPr/>
      </p:nvGrpSpPr>
      <p:grpSpPr>
        <a:xfrm>
          <a:off x="0" y="0"/>
          <a:ext cx="0" cy="0"/>
          <a:chOff x="0" y="0"/>
          <a:chExt cx="0" cy="0"/>
        </a:xfrm>
      </p:grpSpPr>
      <p:sp>
        <p:nvSpPr>
          <p:cNvPr id="890" name="Shape 8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Hard AI: genetic algorithm</a:t>
            </a:r>
            <a:endParaRPr/>
          </a:p>
        </p:txBody>
      </p:sp>
      <p:sp>
        <p:nvSpPr>
          <p:cNvPr id="891" name="Shape 89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Evolution is slow…</a:t>
            </a:r>
            <a:endParaRPr/>
          </a:p>
          <a:p>
            <a:pPr indent="-342900" lvl="0" marL="457200" rtl="0">
              <a:spcBef>
                <a:spcPts val="1600"/>
              </a:spcBef>
              <a:spcAft>
                <a:spcPts val="0"/>
              </a:spcAft>
              <a:buSzPts val="1800"/>
              <a:buChar char="●"/>
            </a:pPr>
            <a:r>
              <a:rPr lang="en"/>
              <a:t>Intel i7 quad-core (with hyperthreading) at 2.67 GHz</a:t>
            </a:r>
            <a:endParaRPr/>
          </a:p>
          <a:p>
            <a:pPr indent="-342900" lvl="0" marL="457200" rtl="0">
              <a:spcBef>
                <a:spcPts val="0"/>
              </a:spcBef>
              <a:spcAft>
                <a:spcPts val="0"/>
              </a:spcAft>
              <a:buSzPts val="1800"/>
              <a:buChar char="●"/>
            </a:pPr>
            <a:r>
              <a:rPr lang="en"/>
              <a:t>8 threads, all cores maxed out at 100%</a:t>
            </a:r>
            <a:endParaRPr/>
          </a:p>
          <a:p>
            <a:pPr indent="-342900" lvl="0" marL="457200" rtl="0">
              <a:spcBef>
                <a:spcPts val="0"/>
              </a:spcBef>
              <a:spcAft>
                <a:spcPts val="0"/>
              </a:spcAft>
              <a:buSzPts val="1800"/>
              <a:buChar char="●"/>
            </a:pPr>
            <a:r>
              <a:rPr lang="en"/>
              <a:t>Took over 20 hours</a:t>
            </a:r>
            <a:endParaRPr/>
          </a:p>
          <a:p>
            <a:pPr indent="-342900" lvl="0" marL="457200" rtl="0">
              <a:spcBef>
                <a:spcPts val="0"/>
              </a:spcBef>
              <a:spcAft>
                <a:spcPts val="0"/>
              </a:spcAft>
              <a:buSzPts val="1800"/>
              <a:buChar char="●"/>
            </a:pPr>
            <a:r>
              <a:rPr lang="en"/>
              <a:t>Could watch live, and tweak evolution parameters like mutation rate on the fly</a:t>
            </a:r>
            <a:endParaRPr/>
          </a:p>
          <a:p>
            <a:pPr indent="0" lvl="0" marL="0">
              <a:spcBef>
                <a:spcPts val="1600"/>
              </a:spcBef>
              <a:spcAft>
                <a:spcPts val="1600"/>
              </a:spcAft>
              <a:buNone/>
            </a:pPr>
            <a:r>
              <a:rPr lang="en"/>
              <a:t>But eventually, 150 generations later…</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5" name="Shape 895"/>
        <p:cNvGrpSpPr/>
        <p:nvPr/>
      </p:nvGrpSpPr>
      <p:grpSpPr>
        <a:xfrm>
          <a:off x="0" y="0"/>
          <a:ext cx="0" cy="0"/>
          <a:chOff x="0" y="0"/>
          <a:chExt cx="0" cy="0"/>
        </a:xfrm>
      </p:grpSpPr>
      <p:sp>
        <p:nvSpPr>
          <p:cNvPr id="896" name="Shape 8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Hard AI: results</a:t>
            </a:r>
            <a:endParaRPr/>
          </a:p>
        </p:txBody>
      </p:sp>
      <p:sp>
        <p:nvSpPr>
          <p:cNvPr id="897" name="Shape 897"/>
          <p:cNvSpPr txBox="1"/>
          <p:nvPr>
            <p:ph idx="1" type="body"/>
          </p:nvPr>
        </p:nvSpPr>
        <p:spPr>
          <a:xfrm>
            <a:off x="311700" y="1152475"/>
            <a:ext cx="8520600" cy="4767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Not all parameters equally important. This one matters:</a:t>
            </a:r>
            <a:endParaRPr/>
          </a:p>
        </p:txBody>
      </p:sp>
      <p:pic>
        <p:nvPicPr>
          <p:cNvPr id="898" name="Shape 898"/>
          <p:cNvPicPr preferRelativeResize="0"/>
          <p:nvPr/>
        </p:nvPicPr>
        <p:blipFill>
          <a:blip r:embed="rId3">
            <a:alphaModFix/>
          </a:blip>
          <a:stretch>
            <a:fillRect/>
          </a:stretch>
        </p:blipFill>
        <p:spPr>
          <a:xfrm>
            <a:off x="311700" y="3442675"/>
            <a:ext cx="8520600" cy="1278090"/>
          </a:xfrm>
          <a:prstGeom prst="rect">
            <a:avLst/>
          </a:prstGeom>
          <a:noFill/>
          <a:ln>
            <a:noFill/>
          </a:ln>
        </p:spPr>
      </p:pic>
      <p:pic>
        <p:nvPicPr>
          <p:cNvPr id="899" name="Shape 899"/>
          <p:cNvPicPr preferRelativeResize="0"/>
          <p:nvPr/>
        </p:nvPicPr>
        <p:blipFill>
          <a:blip r:embed="rId4">
            <a:alphaModFix/>
          </a:blip>
          <a:stretch>
            <a:fillRect/>
          </a:stretch>
        </p:blipFill>
        <p:spPr>
          <a:xfrm>
            <a:off x="311700" y="1629250"/>
            <a:ext cx="8520600" cy="1278090"/>
          </a:xfrm>
          <a:prstGeom prst="rect">
            <a:avLst/>
          </a:prstGeom>
          <a:noFill/>
          <a:ln>
            <a:noFill/>
          </a:ln>
        </p:spPr>
      </p:pic>
      <p:sp>
        <p:nvSpPr>
          <p:cNvPr id="900" name="Shape 900"/>
          <p:cNvSpPr txBox="1"/>
          <p:nvPr>
            <p:ph idx="1" type="body"/>
          </p:nvPr>
        </p:nvSpPr>
        <p:spPr>
          <a:xfrm>
            <a:off x="311700" y="2974763"/>
            <a:ext cx="8520600" cy="476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t>This one not so much:</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4" name="Shape 904"/>
        <p:cNvGrpSpPr/>
        <p:nvPr/>
      </p:nvGrpSpPr>
      <p:grpSpPr>
        <a:xfrm>
          <a:off x="0" y="0"/>
          <a:ext cx="0" cy="0"/>
          <a:chOff x="0" y="0"/>
          <a:chExt cx="0" cy="0"/>
        </a:xfrm>
      </p:grpSpPr>
      <p:sp>
        <p:nvSpPr>
          <p:cNvPr id="905" name="Shape 9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Hard AI: results</a:t>
            </a:r>
            <a:endParaRPr/>
          </a:p>
        </p:txBody>
      </p:sp>
      <p:sp>
        <p:nvSpPr>
          <p:cNvPr id="906" name="Shape 90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Have the “best” individual of each generation play 100 games against the Normal AI:</a:t>
            </a:r>
            <a:endParaRPr/>
          </a:p>
          <a:p>
            <a:pPr indent="0" lvl="0" marL="0">
              <a:spcBef>
                <a:spcPts val="1600"/>
              </a:spcBef>
              <a:spcAft>
                <a:spcPts val="0"/>
              </a:spcAft>
              <a:buNone/>
            </a:pPr>
            <a:r>
              <a:t/>
            </a:r>
            <a:endParaRPr/>
          </a:p>
          <a:p>
            <a:pPr indent="0" lvl="0" marL="0">
              <a:spcBef>
                <a:spcPts val="1600"/>
              </a:spcBef>
              <a:spcAft>
                <a:spcPts val="0"/>
              </a:spcAft>
              <a:buNone/>
            </a:pPr>
            <a:r>
              <a:t/>
            </a:r>
            <a:endParaRPr/>
          </a:p>
          <a:p>
            <a:pPr indent="0" lvl="0" marL="0">
              <a:spcBef>
                <a:spcPts val="1600"/>
              </a:spcBef>
              <a:spcAft>
                <a:spcPts val="0"/>
              </a:spcAft>
              <a:buNone/>
            </a:pPr>
            <a:r>
              <a:t/>
            </a:r>
            <a:endParaRPr/>
          </a:p>
          <a:p>
            <a:pPr indent="0" lvl="0" marL="0">
              <a:spcBef>
                <a:spcPts val="1600"/>
              </a:spcBef>
              <a:spcAft>
                <a:spcPts val="0"/>
              </a:spcAft>
              <a:buNone/>
            </a:pPr>
            <a:r>
              <a:rPr lang="en"/>
              <a:t>Shows a win rate of over 90% against Normal. Victory?</a:t>
            </a:r>
            <a:endParaRPr/>
          </a:p>
          <a:p>
            <a:pPr indent="0" lvl="0" marL="0">
              <a:spcBef>
                <a:spcPts val="1600"/>
              </a:spcBef>
              <a:spcAft>
                <a:spcPts val="1600"/>
              </a:spcAft>
              <a:buNone/>
            </a:pPr>
            <a:r>
              <a:rPr lang="en"/>
              <a:t>No, humans are still beating it.</a:t>
            </a:r>
            <a:endParaRPr/>
          </a:p>
        </p:txBody>
      </p:sp>
      <p:pic>
        <p:nvPicPr>
          <p:cNvPr id="907" name="Shape 907"/>
          <p:cNvPicPr preferRelativeResize="0"/>
          <p:nvPr/>
        </p:nvPicPr>
        <p:blipFill>
          <a:blip r:embed="rId3">
            <a:alphaModFix/>
          </a:blip>
          <a:stretch>
            <a:fillRect/>
          </a:stretch>
        </p:blipFill>
        <p:spPr>
          <a:xfrm>
            <a:off x="397925" y="1637375"/>
            <a:ext cx="8397900" cy="1259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Shape 92"/>
          <p:cNvSpPr txBox="1"/>
          <p:nvPr>
            <p:ph idx="1" type="body"/>
          </p:nvPr>
        </p:nvSpPr>
        <p:spPr>
          <a:xfrm>
            <a:off x="311700" y="1152475"/>
            <a:ext cx="41412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Designed by Miroslav Kolar</a:t>
            </a:r>
            <a:endParaRPr/>
          </a:p>
          <a:p>
            <a:pPr indent="-342900" lvl="0" marL="457200" rtl="0">
              <a:spcBef>
                <a:spcPts val="0"/>
              </a:spcBef>
              <a:spcAft>
                <a:spcPts val="0"/>
              </a:spcAft>
              <a:buSzPts val="1800"/>
              <a:buChar char="●"/>
            </a:pPr>
            <a:r>
              <a:rPr lang="en"/>
              <a:t>Board and rules were prototyped and refined over several years</a:t>
            </a:r>
            <a:endParaRPr/>
          </a:p>
          <a:p>
            <a:pPr indent="-342900" lvl="0" marL="457200" rtl="0">
              <a:spcBef>
                <a:spcPts val="0"/>
              </a:spcBef>
              <a:spcAft>
                <a:spcPts val="0"/>
              </a:spcAft>
              <a:buSzPts val="1800"/>
              <a:buChar char="●"/>
            </a:pPr>
            <a:r>
              <a:rPr lang="en"/>
              <a:t>Got attention from a physical board game publisher</a:t>
            </a:r>
            <a:endParaRPr/>
          </a:p>
          <a:p>
            <a:pPr indent="-342900" lvl="0" marL="457200">
              <a:spcBef>
                <a:spcPts val="0"/>
              </a:spcBef>
              <a:spcAft>
                <a:spcPts val="0"/>
              </a:spcAft>
              <a:buSzPts val="1800"/>
              <a:buChar char="●"/>
            </a:pPr>
            <a:r>
              <a:rPr lang="en"/>
              <a:t>Eventually developed into a mobile game by Thomas ten Cate</a:t>
            </a:r>
            <a:endParaRPr/>
          </a:p>
        </p:txBody>
      </p:sp>
      <p:sp>
        <p:nvSpPr>
          <p:cNvPr id="93" name="Shape 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Origins</a:t>
            </a:r>
            <a:endParaRPr/>
          </a:p>
        </p:txBody>
      </p:sp>
      <p:pic>
        <p:nvPicPr>
          <p:cNvPr descr="contentbild.jpg" id="94" name="Shape 94"/>
          <p:cNvPicPr preferRelativeResize="0"/>
          <p:nvPr/>
        </p:nvPicPr>
        <p:blipFill rotWithShape="1">
          <a:blip r:embed="rId3">
            <a:alphaModFix/>
          </a:blip>
          <a:srcRect b="1119" l="27123" r="642" t="28911"/>
          <a:stretch/>
        </p:blipFill>
        <p:spPr>
          <a:xfrm>
            <a:off x="4691075" y="1152475"/>
            <a:ext cx="4104750" cy="2594651"/>
          </a:xfrm>
          <a:prstGeom prst="rect">
            <a:avLst/>
          </a:prstGeom>
          <a:noFill/>
          <a:ln>
            <a:noFill/>
          </a:ln>
        </p:spPr>
      </p:pic>
      <p:sp>
        <p:nvSpPr>
          <p:cNvPr id="95" name="Shape 95"/>
          <p:cNvSpPr txBox="1"/>
          <p:nvPr>
            <p:ph idx="1" type="body"/>
          </p:nvPr>
        </p:nvSpPr>
        <p:spPr>
          <a:xfrm>
            <a:off x="4691075" y="3747125"/>
            <a:ext cx="4104900" cy="924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Miroslav Kolar | </a:t>
            </a:r>
            <a:r>
              <a:rPr lang="en" u="sng">
                <a:solidFill>
                  <a:schemeClr val="hlink"/>
                </a:solidFill>
                <a:hlinkClick r:id="rId4"/>
              </a:rPr>
              <a:t>grafik-atelier.de</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1" name="Shape 911"/>
        <p:cNvGrpSpPr/>
        <p:nvPr/>
      </p:nvGrpSpPr>
      <p:grpSpPr>
        <a:xfrm>
          <a:off x="0" y="0"/>
          <a:ext cx="0" cy="0"/>
          <a:chOff x="0" y="0"/>
          <a:chExt cx="0" cy="0"/>
        </a:xfrm>
      </p:grpSpPr>
      <p:sp>
        <p:nvSpPr>
          <p:cNvPr id="912" name="Shape 9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Hard AI: tree depth</a:t>
            </a:r>
            <a:endParaRPr/>
          </a:p>
        </p:txBody>
      </p:sp>
      <p:sp>
        <p:nvSpPr>
          <p:cNvPr id="913" name="Shape 91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Problem: it almost never uses the full 5 seconds of thinking time</a:t>
            </a:r>
            <a:endParaRPr/>
          </a:p>
          <a:p>
            <a:pPr indent="-342900" lvl="0" marL="457200" rtl="0">
              <a:spcBef>
                <a:spcPts val="1600"/>
              </a:spcBef>
              <a:spcAft>
                <a:spcPts val="0"/>
              </a:spcAft>
              <a:buSzPts val="1800"/>
              <a:buChar char="●"/>
            </a:pPr>
            <a:r>
              <a:rPr lang="en"/>
              <a:t>It’s hard to predict how long a particular search will take</a:t>
            </a:r>
            <a:br>
              <a:rPr lang="en"/>
            </a:br>
            <a:r>
              <a:rPr lang="en"/>
              <a:t>(depends on strongly variable branching factor)</a:t>
            </a:r>
            <a:endParaRPr/>
          </a:p>
          <a:p>
            <a:pPr indent="-342900" lvl="0" marL="457200" rtl="0">
              <a:spcBef>
                <a:spcPts val="0"/>
              </a:spcBef>
              <a:spcAft>
                <a:spcPts val="0"/>
              </a:spcAft>
              <a:buSzPts val="1800"/>
              <a:buChar char="●"/>
            </a:pPr>
            <a:r>
              <a:rPr lang="en"/>
              <a:t>If it takes too long and we have to abort, we pick the best fully evaluated move</a:t>
            </a:r>
            <a:br>
              <a:rPr lang="en"/>
            </a:br>
            <a:r>
              <a:rPr lang="en"/>
              <a:t>(which may be terrible)</a:t>
            </a:r>
            <a:endParaRPr/>
          </a:p>
          <a:p>
            <a:pPr indent="-342900" lvl="0" marL="457200" rtl="0">
              <a:spcBef>
                <a:spcPts val="0"/>
              </a:spcBef>
              <a:spcAft>
                <a:spcPts val="0"/>
              </a:spcAft>
              <a:buSzPts val="1800"/>
              <a:buChar char="●"/>
            </a:pPr>
            <a:r>
              <a:rPr lang="en"/>
              <a:t>To almost always finish on time, we have to be conservative with search depth</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7" name="Shape 917"/>
        <p:cNvGrpSpPr/>
        <p:nvPr/>
      </p:nvGrpSpPr>
      <p:grpSpPr>
        <a:xfrm>
          <a:off x="0" y="0"/>
          <a:ext cx="0" cy="0"/>
          <a:chOff x="0" y="0"/>
          <a:chExt cx="0" cy="0"/>
        </a:xfrm>
      </p:grpSpPr>
      <p:sp>
        <p:nvSpPr>
          <p:cNvPr id="918" name="Shape 9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Hard AI: iterative deepening</a:t>
            </a:r>
            <a:endParaRPr/>
          </a:p>
        </p:txBody>
      </p:sp>
      <p:sp>
        <p:nvSpPr>
          <p:cNvPr id="919" name="Shape 9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Solution: </a:t>
            </a:r>
            <a:r>
              <a:rPr i="1" lang="en"/>
              <a:t>iterative deepening</a:t>
            </a:r>
            <a:endParaRPr/>
          </a:p>
          <a:p>
            <a:pPr indent="-342900" lvl="0" marL="457200" marR="0" rtl="0" algn="l">
              <a:lnSpc>
                <a:spcPct val="115000"/>
              </a:lnSpc>
              <a:spcBef>
                <a:spcPts val="1600"/>
              </a:spcBef>
              <a:spcAft>
                <a:spcPts val="0"/>
              </a:spcAft>
              <a:buClr>
                <a:schemeClr val="accent3"/>
              </a:buClr>
              <a:buSzPts val="1800"/>
              <a:buFont typeface="Average"/>
              <a:buChar char="●"/>
            </a:pPr>
            <a:r>
              <a:rPr lang="en"/>
              <a:t>Search to depth 1, store the best move</a:t>
            </a:r>
            <a:endParaRPr/>
          </a:p>
          <a:p>
            <a:pPr indent="-342900" lvl="0" marL="457200" marR="0" rtl="0" algn="l">
              <a:lnSpc>
                <a:spcPct val="115000"/>
              </a:lnSpc>
              <a:spcBef>
                <a:spcPts val="0"/>
              </a:spcBef>
              <a:spcAft>
                <a:spcPts val="0"/>
              </a:spcAft>
              <a:buSzPts val="1800"/>
              <a:buChar char="●"/>
            </a:pPr>
            <a:r>
              <a:rPr lang="en"/>
              <a:t>If there is still time, search to depth 2, store the best move</a:t>
            </a:r>
            <a:endParaRPr/>
          </a:p>
          <a:p>
            <a:pPr indent="-342900" lvl="0" marL="457200" marR="0" rtl="0" algn="l">
              <a:lnSpc>
                <a:spcPct val="115000"/>
              </a:lnSpc>
              <a:spcBef>
                <a:spcPts val="0"/>
              </a:spcBef>
              <a:spcAft>
                <a:spcPts val="0"/>
              </a:spcAft>
              <a:buSzPts val="1800"/>
              <a:buChar char="●"/>
            </a:pPr>
            <a:r>
              <a:rPr lang="en"/>
              <a:t>If there is still time, search to depth 3, store the best move</a:t>
            </a:r>
            <a:endParaRPr/>
          </a:p>
          <a:p>
            <a:pPr indent="-342900" lvl="0" marL="457200" marR="0" rtl="0" algn="l">
              <a:lnSpc>
                <a:spcPct val="115000"/>
              </a:lnSpc>
              <a:spcBef>
                <a:spcPts val="0"/>
              </a:spcBef>
              <a:spcAft>
                <a:spcPts val="0"/>
              </a:spcAft>
              <a:buSzPts val="1800"/>
              <a:buChar char="●"/>
            </a:pPr>
            <a:r>
              <a:rPr lang="en"/>
              <a:t>…</a:t>
            </a:r>
            <a:endParaRPr/>
          </a:p>
          <a:p>
            <a:pPr indent="-342900" lvl="0" marL="457200" marR="0" rtl="0" algn="l">
              <a:lnSpc>
                <a:spcPct val="115000"/>
              </a:lnSpc>
              <a:spcBef>
                <a:spcPts val="0"/>
              </a:spcBef>
              <a:spcAft>
                <a:spcPts val="0"/>
              </a:spcAft>
              <a:buSzPts val="1800"/>
              <a:buChar char="●"/>
            </a:pPr>
            <a:r>
              <a:rPr lang="en"/>
              <a:t>When out of time, abort the current search, use the last stored move</a:t>
            </a:r>
            <a:endParaRPr/>
          </a:p>
          <a:p>
            <a:pPr indent="0" lvl="0" marL="0" marR="0" rtl="0" algn="l">
              <a:lnSpc>
                <a:spcPct val="115000"/>
              </a:lnSpc>
              <a:spcBef>
                <a:spcPts val="1600"/>
              </a:spcBef>
              <a:spcAft>
                <a:spcPts val="1600"/>
              </a:spcAft>
              <a:buNone/>
            </a:pPr>
            <a:r>
              <a:rPr lang="en"/>
              <a:t>Near the end (low branching factor), search depth can get as high as 20!</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3" name="Shape 923"/>
        <p:cNvGrpSpPr/>
        <p:nvPr/>
      </p:nvGrpSpPr>
      <p:grpSpPr>
        <a:xfrm>
          <a:off x="0" y="0"/>
          <a:ext cx="0" cy="0"/>
          <a:chOff x="0" y="0"/>
          <a:chExt cx="0" cy="0"/>
        </a:xfrm>
      </p:grpSpPr>
      <p:sp>
        <p:nvSpPr>
          <p:cNvPr id="924" name="Shape 9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Hard AI: iterative deepening</a:t>
            </a:r>
            <a:endParaRPr/>
          </a:p>
        </p:txBody>
      </p:sp>
      <p:sp>
        <p:nvSpPr>
          <p:cNvPr id="925" name="Shape 9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Problem: this is wasteful; previous searches used up time, did not contribute value</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9" name="Shape 929"/>
        <p:cNvGrpSpPr/>
        <p:nvPr/>
      </p:nvGrpSpPr>
      <p:grpSpPr>
        <a:xfrm>
          <a:off x="0" y="0"/>
          <a:ext cx="0" cy="0"/>
          <a:chOff x="0" y="0"/>
          <a:chExt cx="0" cy="0"/>
        </a:xfrm>
      </p:grpSpPr>
      <p:sp>
        <p:nvSpPr>
          <p:cNvPr id="930" name="Shape 9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Hard AI: iterative deepening</a:t>
            </a:r>
            <a:endParaRPr/>
          </a:p>
        </p:txBody>
      </p:sp>
      <p:sp>
        <p:nvSpPr>
          <p:cNvPr id="931" name="Shape 9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Problem: this is wasteful; previous searches used up time, did not contribute value</a:t>
            </a:r>
            <a:endParaRPr/>
          </a:p>
          <a:p>
            <a:pPr indent="0" lvl="0" marL="0">
              <a:spcBef>
                <a:spcPts val="1600"/>
              </a:spcBef>
              <a:spcAft>
                <a:spcPts val="0"/>
              </a:spcAft>
              <a:buNone/>
            </a:pPr>
            <a:r>
              <a:rPr lang="en"/>
              <a:t>But how bad is this?</a:t>
            </a:r>
            <a:endParaRPr/>
          </a:p>
          <a:p>
            <a:pPr indent="-342900" lvl="0" marL="457200" rtl="0">
              <a:spcBef>
                <a:spcPts val="1600"/>
              </a:spcBef>
              <a:spcAft>
                <a:spcPts val="0"/>
              </a:spcAft>
              <a:buSzPts val="1800"/>
              <a:buChar char="●"/>
            </a:pPr>
            <a:r>
              <a:rPr lang="en"/>
              <a:t>Remember: branching factor ~13</a:t>
            </a:r>
            <a:endParaRPr/>
          </a:p>
          <a:p>
            <a:pPr indent="-342900" lvl="0" marL="457200" rtl="0">
              <a:spcBef>
                <a:spcPts val="0"/>
              </a:spcBef>
              <a:spcAft>
                <a:spcPts val="0"/>
              </a:spcAft>
              <a:buSzPts val="1800"/>
              <a:buChar char="●"/>
            </a:pPr>
            <a:r>
              <a:rPr lang="en"/>
              <a:t>Each subsequent search takes 13 times as long as the previous one</a:t>
            </a:r>
            <a:endParaRPr/>
          </a:p>
          <a:p>
            <a:pPr indent="-342900" lvl="0" marL="457200" rtl="0">
              <a:spcBef>
                <a:spcPts val="0"/>
              </a:spcBef>
              <a:spcAft>
                <a:spcPts val="0"/>
              </a:spcAft>
              <a:buSzPts val="1800"/>
              <a:buChar char="●"/>
            </a:pPr>
            <a:r>
              <a:rPr lang="en"/>
              <a:t>Wasted time: less than 8%</a:t>
            </a:r>
            <a:br>
              <a:rPr lang="en"/>
            </a:br>
            <a:r>
              <a:rPr lang="en"/>
              <a:t>1 – 1 / (1 + 13</a:t>
            </a:r>
            <a:r>
              <a:rPr baseline="30000" lang="en"/>
              <a:t>–1</a:t>
            </a:r>
            <a:r>
              <a:rPr lang="en"/>
              <a:t> + 13</a:t>
            </a:r>
            <a:r>
              <a:rPr baseline="30000" lang="en"/>
              <a:t>–2</a:t>
            </a:r>
            <a:r>
              <a:rPr lang="en"/>
              <a:t> + …)</a:t>
            </a:r>
            <a:endParaRPr/>
          </a:p>
          <a:p>
            <a:pPr indent="0" lvl="0" marL="0" rtl="0">
              <a:spcBef>
                <a:spcPts val="1600"/>
              </a:spcBef>
              <a:spcAft>
                <a:spcPts val="0"/>
              </a:spcAft>
              <a:buNone/>
            </a:pPr>
            <a:r>
              <a:rPr lang="en"/>
              <a:t>I can live with that.</a:t>
            </a:r>
            <a:endParaRPr/>
          </a:p>
          <a:p>
            <a:pPr indent="0" lvl="0" marL="0" rtl="0">
              <a:spcBef>
                <a:spcPts val="1600"/>
              </a:spcBef>
              <a:spcAft>
                <a:spcPts val="1600"/>
              </a:spcAft>
              <a:buNone/>
            </a:pPr>
            <a:r>
              <a:rPr lang="en"/>
              <a:t>Opportunity: use these results for better move ordering in the next search.</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5" name="Shape 935"/>
        <p:cNvGrpSpPr/>
        <p:nvPr/>
      </p:nvGrpSpPr>
      <p:grpSpPr>
        <a:xfrm>
          <a:off x="0" y="0"/>
          <a:ext cx="0" cy="0"/>
          <a:chOff x="0" y="0"/>
          <a:chExt cx="0" cy="0"/>
        </a:xfrm>
      </p:grpSpPr>
      <p:sp>
        <p:nvSpPr>
          <p:cNvPr id="936" name="Shape 9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Hard AI: iterative deepening</a:t>
            </a:r>
            <a:endParaRPr/>
          </a:p>
        </p:txBody>
      </p:sp>
      <p:sp>
        <p:nvSpPr>
          <p:cNvPr id="937" name="Shape 9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Result: top players report that they can no longer beat the Hard AI!</a:t>
            </a:r>
            <a:endParaRPr/>
          </a:p>
          <a:p>
            <a:pPr indent="0" lvl="0" marL="0">
              <a:spcBef>
                <a:spcPts val="1600"/>
              </a:spcBef>
              <a:spcAft>
                <a:spcPts val="0"/>
              </a:spcAft>
              <a:buNone/>
            </a:pPr>
            <a:r>
              <a:rPr lang="en"/>
              <a:t>After a bit of practice, they get to about 50% win rate.</a:t>
            </a:r>
            <a:endParaRPr/>
          </a:p>
          <a:p>
            <a:pPr indent="0" lvl="0" marL="0" rtl="0">
              <a:spcBef>
                <a:spcPts val="1600"/>
              </a:spcBef>
              <a:spcAft>
                <a:spcPts val="1600"/>
              </a:spcAft>
              <a:buNone/>
            </a:pPr>
            <a:r>
              <a:rPr lang="en"/>
              <a:t>My work here is done.</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1" name="Shape 941"/>
        <p:cNvGrpSpPr/>
        <p:nvPr/>
      </p:nvGrpSpPr>
      <p:grpSpPr>
        <a:xfrm>
          <a:off x="0" y="0"/>
          <a:ext cx="0" cy="0"/>
          <a:chOff x="0" y="0"/>
          <a:chExt cx="0" cy="0"/>
        </a:xfrm>
      </p:grpSpPr>
      <p:sp>
        <p:nvSpPr>
          <p:cNvPr id="942" name="Shape 942"/>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Epilogue</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6" name="Shape 946"/>
        <p:cNvGrpSpPr/>
        <p:nvPr/>
      </p:nvGrpSpPr>
      <p:grpSpPr>
        <a:xfrm>
          <a:off x="0" y="0"/>
          <a:ext cx="0" cy="0"/>
          <a:chOff x="0" y="0"/>
          <a:chExt cx="0" cy="0"/>
        </a:xfrm>
      </p:grpSpPr>
      <p:sp>
        <p:nvSpPr>
          <p:cNvPr id="947" name="Shape 9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Further reading</a:t>
            </a:r>
            <a:endParaRPr/>
          </a:p>
        </p:txBody>
      </p:sp>
      <p:sp>
        <p:nvSpPr>
          <p:cNvPr id="948" name="Shape 9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My blog</a:t>
            </a:r>
            <a:br>
              <a:rPr lang="en"/>
            </a:br>
            <a:r>
              <a:rPr lang="en" u="sng">
                <a:solidFill>
                  <a:schemeClr val="hlink"/>
                </a:solidFill>
                <a:hlinkClick r:id="rId3"/>
              </a:rPr>
              <a:t>frozenfractal.com/blog</a:t>
            </a:r>
            <a:endParaRPr/>
          </a:p>
          <a:p>
            <a:pPr indent="-317500" lvl="1" marL="914400" rtl="0">
              <a:spcBef>
                <a:spcPts val="0"/>
              </a:spcBef>
              <a:spcAft>
                <a:spcPts val="0"/>
              </a:spcAft>
              <a:buSzPts val="1400"/>
              <a:buChar char="○"/>
            </a:pPr>
            <a:r>
              <a:rPr lang="en" u="sng">
                <a:solidFill>
                  <a:schemeClr val="hlink"/>
                </a:solidFill>
                <a:hlinkClick r:id="rId4"/>
              </a:rPr>
              <a:t>Twistago AI, part 1: Easy</a:t>
            </a:r>
            <a:endParaRPr/>
          </a:p>
          <a:p>
            <a:pPr indent="-317500" lvl="1" marL="914400" rtl="0">
              <a:spcBef>
                <a:spcPts val="0"/>
              </a:spcBef>
              <a:spcAft>
                <a:spcPts val="0"/>
              </a:spcAft>
              <a:buSzPts val="1400"/>
              <a:buChar char="○"/>
            </a:pPr>
            <a:r>
              <a:rPr lang="en" u="sng">
                <a:solidFill>
                  <a:schemeClr val="hlink"/>
                </a:solidFill>
                <a:hlinkClick r:id="rId5"/>
              </a:rPr>
              <a:t>Twistago AI, part 2: Normal</a:t>
            </a:r>
            <a:endParaRPr/>
          </a:p>
          <a:p>
            <a:pPr indent="-317500" lvl="1" marL="914400" rtl="0">
              <a:spcBef>
                <a:spcPts val="0"/>
              </a:spcBef>
              <a:spcAft>
                <a:spcPts val="0"/>
              </a:spcAft>
              <a:buSzPts val="1400"/>
              <a:buChar char="○"/>
            </a:pPr>
            <a:r>
              <a:rPr lang="en" u="sng">
                <a:solidFill>
                  <a:schemeClr val="hlink"/>
                </a:solidFill>
                <a:hlinkClick r:id="rId6"/>
              </a:rPr>
              <a:t>Twistago AI, part 3: Hard</a:t>
            </a:r>
            <a:endParaRPr/>
          </a:p>
          <a:p>
            <a:pPr indent="-342900" lvl="0" marL="457200">
              <a:spcBef>
                <a:spcPts val="0"/>
              </a:spcBef>
              <a:spcAft>
                <a:spcPts val="0"/>
              </a:spcAft>
              <a:buSzPts val="1800"/>
              <a:buChar char="●"/>
            </a:pPr>
            <a:r>
              <a:rPr lang="en"/>
              <a:t>Chess Programming Wiki</a:t>
            </a:r>
            <a:br>
              <a:rPr lang="en"/>
            </a:br>
            <a:r>
              <a:rPr lang="en" u="sng">
                <a:solidFill>
                  <a:schemeClr val="hlink"/>
                </a:solidFill>
                <a:hlinkClick r:id="rId7"/>
              </a:rPr>
              <a:t>chessprogramming.wikispaces.com</a:t>
            </a:r>
            <a:endParaRPr/>
          </a:p>
          <a:p>
            <a:pPr indent="-342900" lvl="0" marL="457200">
              <a:spcBef>
                <a:spcPts val="0"/>
              </a:spcBef>
              <a:spcAft>
                <a:spcPts val="0"/>
              </a:spcAft>
              <a:buSzPts val="1800"/>
              <a:buChar char="●"/>
            </a:pPr>
            <a:r>
              <a:rPr lang="en"/>
              <a:t>Reddit thread on handling more than 2 players</a:t>
            </a:r>
            <a:br>
              <a:rPr lang="en"/>
            </a:br>
            <a:r>
              <a:rPr lang="en" u="sng">
                <a:solidFill>
                  <a:schemeClr val="hlink"/>
                </a:solidFill>
                <a:hlinkClick r:id="rId8"/>
              </a:rPr>
              <a:t>tinyurl.com/multiplayer-board-game-ai</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2" name="Shape 952"/>
        <p:cNvGrpSpPr/>
        <p:nvPr/>
      </p:nvGrpSpPr>
      <p:grpSpPr>
        <a:xfrm>
          <a:off x="0" y="0"/>
          <a:ext cx="0" cy="0"/>
          <a:chOff x="0" y="0"/>
          <a:chExt cx="0" cy="0"/>
        </a:xfrm>
      </p:grpSpPr>
      <p:sp>
        <p:nvSpPr>
          <p:cNvPr id="953" name="Shape 9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Bonus material</a:t>
            </a:r>
            <a:endParaRPr/>
          </a:p>
        </p:txBody>
      </p:sp>
      <p:sp>
        <p:nvSpPr>
          <p:cNvPr id="954" name="Shape 9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u="sng">
                <a:solidFill>
                  <a:schemeClr val="hlink"/>
                </a:solidFill>
                <a:hlinkClick r:id="rId3"/>
              </a:rPr>
              <a:t>Bitboards in C++</a:t>
            </a:r>
            <a:endParaRPr/>
          </a:p>
          <a:p>
            <a:pPr indent="-342900" lvl="0" marL="457200" rtl="0">
              <a:spcBef>
                <a:spcPts val="0"/>
              </a:spcBef>
              <a:spcAft>
                <a:spcPts val="0"/>
              </a:spcAft>
              <a:buSzPts val="1800"/>
              <a:buChar char="●"/>
            </a:pPr>
            <a:r>
              <a:rPr lang="en" u="sng">
                <a:solidFill>
                  <a:schemeClr val="hlink"/>
                </a:solidFill>
                <a:hlinkClick r:id="rId4"/>
              </a:rPr>
              <a:t>Discriminating other players</a:t>
            </a:r>
            <a:endParaRPr/>
          </a:p>
          <a:p>
            <a:pPr indent="-342900" lvl="0" marL="457200" rtl="0">
              <a:spcBef>
                <a:spcPts val="0"/>
              </a:spcBef>
              <a:spcAft>
                <a:spcPts val="0"/>
              </a:spcAft>
              <a:buSzPts val="1800"/>
              <a:buChar char="●"/>
            </a:pPr>
            <a:r>
              <a:rPr lang="en" u="sng">
                <a:solidFill>
                  <a:schemeClr val="hlink"/>
                </a:solidFill>
                <a:hlinkClick r:id="rId5"/>
              </a:rPr>
              <a:t>Neural networks</a:t>
            </a:r>
            <a:endParaRPr/>
          </a:p>
          <a:p>
            <a:pPr indent="-342900" lvl="0" marL="457200">
              <a:spcBef>
                <a:spcPts val="0"/>
              </a:spcBef>
              <a:spcAft>
                <a:spcPts val="0"/>
              </a:spcAft>
              <a:buSzPts val="1800"/>
              <a:buChar char="●"/>
            </a:pPr>
            <a:r>
              <a:rPr lang="en" u="sng">
                <a:solidFill>
                  <a:schemeClr val="hlink"/>
                </a:solidFill>
                <a:hlinkClick r:id="rId6"/>
              </a:rPr>
              <a:t>Monte Carlo tree search</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8" name="Shape 958"/>
        <p:cNvGrpSpPr/>
        <p:nvPr/>
      </p:nvGrpSpPr>
      <p:grpSpPr>
        <a:xfrm>
          <a:off x="0" y="0"/>
          <a:ext cx="0" cy="0"/>
          <a:chOff x="0" y="0"/>
          <a:chExt cx="0" cy="0"/>
        </a:xfrm>
      </p:grpSpPr>
      <p:sp>
        <p:nvSpPr>
          <p:cNvPr id="959" name="Shape 9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Bitboards in C++</a:t>
            </a:r>
            <a:endParaRPr/>
          </a:p>
        </p:txBody>
      </p:sp>
      <p:sp>
        <p:nvSpPr>
          <p:cNvPr id="960" name="Shape 9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Tried rewriting the game logic in high-performance C++ using </a:t>
            </a:r>
            <a:r>
              <a:rPr i="1" lang="en"/>
              <a:t>bitboards</a:t>
            </a:r>
            <a:r>
              <a:rPr lang="en"/>
              <a:t>.</a:t>
            </a:r>
            <a:endParaRPr/>
          </a:p>
          <a:p>
            <a:pPr indent="-342900" lvl="0" marL="457200" rtl="0">
              <a:spcBef>
                <a:spcPts val="1600"/>
              </a:spcBef>
              <a:spcAft>
                <a:spcPts val="0"/>
              </a:spcAft>
              <a:buSzPts val="1800"/>
              <a:buChar char="●"/>
            </a:pPr>
            <a:r>
              <a:rPr lang="en"/>
              <a:t>Board is 8×8 = 64; use 64-bits integer (actually </a:t>
            </a:r>
            <a:r>
              <a:rPr lang="en">
                <a:latin typeface="Consolas"/>
                <a:ea typeface="Consolas"/>
                <a:cs typeface="Consolas"/>
                <a:sym typeface="Consolas"/>
              </a:rPr>
              <a:t>std::bitset</a:t>
            </a:r>
            <a:r>
              <a:rPr lang="en"/>
              <a:t>) to represent locations for each type of piece.</a:t>
            </a:r>
            <a:endParaRPr/>
          </a:p>
          <a:p>
            <a:pPr indent="-342900" lvl="0" marL="457200" rtl="0">
              <a:spcBef>
                <a:spcPts val="0"/>
              </a:spcBef>
              <a:spcAft>
                <a:spcPts val="0"/>
              </a:spcAft>
              <a:buSzPts val="1800"/>
              <a:buChar char="●"/>
            </a:pPr>
            <a:r>
              <a:rPr lang="en"/>
              <a:t>Moves become a sequence of bit masks and shifts, really fast.</a:t>
            </a:r>
            <a:endParaRPr/>
          </a:p>
          <a:p>
            <a:pPr indent="-342900" lvl="0" marL="457200" rtl="0">
              <a:spcBef>
                <a:spcPts val="0"/>
              </a:spcBef>
              <a:spcAft>
                <a:spcPts val="0"/>
              </a:spcAft>
              <a:buSzPts val="1800"/>
              <a:buChar char="●"/>
            </a:pPr>
            <a:r>
              <a:rPr lang="en"/>
              <a:t>Checking whether a square is occupied becomes a bit test, really fast.</a:t>
            </a:r>
            <a:endParaRPr/>
          </a:p>
          <a:p>
            <a:pPr indent="-342900" lvl="0" marL="457200" rtl="0">
              <a:spcBef>
                <a:spcPts val="0"/>
              </a:spcBef>
              <a:spcAft>
                <a:spcPts val="0"/>
              </a:spcAft>
              <a:buSzPts val="1800"/>
              <a:buChar char="●"/>
            </a:pPr>
            <a:r>
              <a:rPr lang="en"/>
              <a:t>Iterating over all pieces becomes slower.</a:t>
            </a:r>
            <a:endParaRPr/>
          </a:p>
          <a:p>
            <a:pPr indent="0" lvl="0" marL="0">
              <a:spcBef>
                <a:spcPts val="1600"/>
              </a:spcBef>
              <a:spcAft>
                <a:spcPts val="1600"/>
              </a:spcAft>
              <a:buNone/>
            </a:pPr>
            <a:r>
              <a:rPr lang="en"/>
              <a:t>Net result: performance almost the same as manually optimised, but still readable Java.</a:t>
            </a:r>
            <a:endParaRPr/>
          </a:p>
        </p:txBody>
      </p:sp>
      <p:sp>
        <p:nvSpPr>
          <p:cNvPr id="961" name="Shape 961"/>
          <p:cNvSpPr txBox="1"/>
          <p:nvPr>
            <p:ph idx="1" type="body"/>
          </p:nvPr>
        </p:nvSpPr>
        <p:spPr>
          <a:xfrm>
            <a:off x="311700" y="4568875"/>
            <a:ext cx="8520600" cy="572700"/>
          </a:xfrm>
          <a:prstGeom prst="rect">
            <a:avLst/>
          </a:prstGeom>
        </p:spPr>
        <p:txBody>
          <a:bodyPr anchorCtr="0" anchor="b" bIns="91425" lIns="91425" spcFirstLastPara="1" rIns="91425" wrap="square" tIns="91425">
            <a:noAutofit/>
          </a:bodyPr>
          <a:lstStyle/>
          <a:p>
            <a:pPr indent="0" lvl="0" marL="0" rtl="0">
              <a:spcBef>
                <a:spcPts val="0"/>
              </a:spcBef>
              <a:spcAft>
                <a:spcPts val="1600"/>
              </a:spcAft>
              <a:buNone/>
            </a:pPr>
            <a:r>
              <a:rPr lang="en" u="sng">
                <a:solidFill>
                  <a:schemeClr val="hlink"/>
                </a:solidFill>
                <a:hlinkClick r:id="rId3"/>
              </a:rPr>
              <a:t>Back</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5" name="Shape 965"/>
        <p:cNvGrpSpPr/>
        <p:nvPr/>
      </p:nvGrpSpPr>
      <p:grpSpPr>
        <a:xfrm>
          <a:off x="0" y="0"/>
          <a:ext cx="0" cy="0"/>
          <a:chOff x="0" y="0"/>
          <a:chExt cx="0" cy="0"/>
        </a:xfrm>
      </p:grpSpPr>
      <p:sp>
        <p:nvSpPr>
          <p:cNvPr id="966" name="Shape 9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Discriminating other players</a:t>
            </a:r>
            <a:endParaRPr/>
          </a:p>
        </p:txBody>
      </p:sp>
      <p:sp>
        <p:nvSpPr>
          <p:cNvPr id="967" name="Shape 967"/>
          <p:cNvSpPr txBox="1"/>
          <p:nvPr>
            <p:ph idx="1" type="body"/>
          </p:nvPr>
        </p:nvSpPr>
        <p:spPr>
          <a:xfrm>
            <a:off x="311700" y="1152475"/>
            <a:ext cx="8520600" cy="13677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Someone just ahead of me: hinder them so we can overtake!</a:t>
            </a:r>
            <a:endParaRPr/>
          </a:p>
          <a:p>
            <a:pPr indent="-342900" lvl="0" marL="457200" rtl="0">
              <a:spcBef>
                <a:spcPts val="0"/>
              </a:spcBef>
              <a:spcAft>
                <a:spcPts val="0"/>
              </a:spcAft>
              <a:buSzPts val="1800"/>
              <a:buChar char="●"/>
            </a:pPr>
            <a:r>
              <a:rPr lang="en"/>
              <a:t>Someone close behind me: hinder them to keep them there?</a:t>
            </a:r>
            <a:endParaRPr/>
          </a:p>
          <a:p>
            <a:pPr indent="-342900" lvl="0" marL="457200" rtl="0">
              <a:spcBef>
                <a:spcPts val="0"/>
              </a:spcBef>
              <a:spcAft>
                <a:spcPts val="0"/>
              </a:spcAft>
              <a:buSzPts val="1800"/>
              <a:buChar char="●"/>
            </a:pPr>
            <a:r>
              <a:rPr lang="en"/>
              <a:t>Someone far behind me: stop caring? What if they catch up?</a:t>
            </a:r>
            <a:endParaRPr/>
          </a:p>
          <a:p>
            <a:pPr indent="-342900" lvl="0" marL="457200">
              <a:spcBef>
                <a:spcPts val="0"/>
              </a:spcBef>
              <a:spcAft>
                <a:spcPts val="0"/>
              </a:spcAft>
              <a:buSzPts val="1800"/>
              <a:buChar char="●"/>
            </a:pPr>
            <a:r>
              <a:rPr lang="en"/>
              <a:t>Someone far ahead of me: stop caring? What if we want to overtake them?</a:t>
            </a:r>
            <a:endParaRPr/>
          </a:p>
        </p:txBody>
      </p:sp>
      <p:cxnSp>
        <p:nvCxnSpPr>
          <p:cNvPr id="968" name="Shape 968"/>
          <p:cNvCxnSpPr/>
          <p:nvPr/>
        </p:nvCxnSpPr>
        <p:spPr>
          <a:xfrm>
            <a:off x="431075" y="3606200"/>
            <a:ext cx="8157600" cy="0"/>
          </a:xfrm>
          <a:prstGeom prst="straightConnector1">
            <a:avLst/>
          </a:prstGeom>
          <a:noFill/>
          <a:ln cap="flat" cmpd="sng" w="76200">
            <a:solidFill>
              <a:srgbClr val="FFFFFF"/>
            </a:solidFill>
            <a:prstDash val="solid"/>
            <a:round/>
            <a:headEnd len="med" w="med" type="none"/>
            <a:tailEnd len="med" w="med" type="triangle"/>
          </a:ln>
        </p:spPr>
      </p:cxnSp>
      <p:pic>
        <p:nvPicPr>
          <p:cNvPr descr="05_Alien_Blau_01.png" id="969" name="Shape 969"/>
          <p:cNvPicPr preferRelativeResize="0"/>
          <p:nvPr/>
        </p:nvPicPr>
        <p:blipFill>
          <a:blip r:embed="rId3">
            <a:alphaModFix/>
          </a:blip>
          <a:stretch>
            <a:fillRect/>
          </a:stretch>
        </p:blipFill>
        <p:spPr>
          <a:xfrm>
            <a:off x="7031088" y="3201388"/>
            <a:ext cx="619125" cy="809625"/>
          </a:xfrm>
          <a:prstGeom prst="rect">
            <a:avLst/>
          </a:prstGeom>
          <a:noFill/>
          <a:ln>
            <a:noFill/>
          </a:ln>
        </p:spPr>
      </p:pic>
      <p:pic>
        <p:nvPicPr>
          <p:cNvPr descr="05_Alien_Gelb_01.png" id="970" name="Shape 970"/>
          <p:cNvPicPr preferRelativeResize="0"/>
          <p:nvPr/>
        </p:nvPicPr>
        <p:blipFill>
          <a:blip r:embed="rId4">
            <a:alphaModFix/>
          </a:blip>
          <a:stretch>
            <a:fillRect/>
          </a:stretch>
        </p:blipFill>
        <p:spPr>
          <a:xfrm>
            <a:off x="5147213" y="3225188"/>
            <a:ext cx="733425" cy="762000"/>
          </a:xfrm>
          <a:prstGeom prst="rect">
            <a:avLst/>
          </a:prstGeom>
          <a:noFill/>
          <a:ln>
            <a:noFill/>
          </a:ln>
        </p:spPr>
      </p:pic>
      <p:pic>
        <p:nvPicPr>
          <p:cNvPr descr="05_Alien_Gruen_01.png" id="971" name="Shape 971"/>
          <p:cNvPicPr preferRelativeResize="0"/>
          <p:nvPr/>
        </p:nvPicPr>
        <p:blipFill>
          <a:blip r:embed="rId5">
            <a:alphaModFix/>
          </a:blip>
          <a:stretch>
            <a:fillRect/>
          </a:stretch>
        </p:blipFill>
        <p:spPr>
          <a:xfrm>
            <a:off x="3215725" y="3215663"/>
            <a:ext cx="781050" cy="781050"/>
          </a:xfrm>
          <a:prstGeom prst="rect">
            <a:avLst/>
          </a:prstGeom>
          <a:noFill/>
          <a:ln>
            <a:noFill/>
          </a:ln>
        </p:spPr>
      </p:pic>
      <p:pic>
        <p:nvPicPr>
          <p:cNvPr descr="05_Alien_Rot_01.png" id="972" name="Shape 972"/>
          <p:cNvPicPr preferRelativeResize="0"/>
          <p:nvPr/>
        </p:nvPicPr>
        <p:blipFill>
          <a:blip r:embed="rId6">
            <a:alphaModFix/>
          </a:blip>
          <a:stretch>
            <a:fillRect/>
          </a:stretch>
        </p:blipFill>
        <p:spPr>
          <a:xfrm>
            <a:off x="4219575" y="3201363"/>
            <a:ext cx="704850" cy="809625"/>
          </a:xfrm>
          <a:prstGeom prst="rect">
            <a:avLst/>
          </a:prstGeom>
          <a:noFill/>
          <a:ln>
            <a:noFill/>
          </a:ln>
        </p:spPr>
      </p:pic>
      <p:cxnSp>
        <p:nvCxnSpPr>
          <p:cNvPr id="973" name="Shape 973"/>
          <p:cNvCxnSpPr>
            <a:endCxn id="972" idx="2"/>
          </p:cNvCxnSpPr>
          <p:nvPr/>
        </p:nvCxnSpPr>
        <p:spPr>
          <a:xfrm rot="10800000">
            <a:off x="4572000" y="4010988"/>
            <a:ext cx="0" cy="374400"/>
          </a:xfrm>
          <a:prstGeom prst="straightConnector1">
            <a:avLst/>
          </a:prstGeom>
          <a:noFill/>
          <a:ln cap="flat" cmpd="sng" w="19050">
            <a:solidFill>
              <a:srgbClr val="FF0000"/>
            </a:solidFill>
            <a:prstDash val="solid"/>
            <a:round/>
            <a:headEnd len="med" w="med" type="none"/>
            <a:tailEnd len="med" w="med" type="triangle"/>
          </a:ln>
        </p:spPr>
      </p:cxnSp>
      <p:sp>
        <p:nvSpPr>
          <p:cNvPr id="974" name="Shape 974"/>
          <p:cNvSpPr txBox="1"/>
          <p:nvPr>
            <p:ph idx="1" type="body"/>
          </p:nvPr>
        </p:nvSpPr>
        <p:spPr>
          <a:xfrm>
            <a:off x="311700" y="4568875"/>
            <a:ext cx="8520600" cy="572700"/>
          </a:xfrm>
          <a:prstGeom prst="rect">
            <a:avLst/>
          </a:prstGeom>
        </p:spPr>
        <p:txBody>
          <a:bodyPr anchorCtr="0" anchor="b" bIns="91425" lIns="91425" spcFirstLastPara="1" rIns="91425" wrap="square" tIns="91425">
            <a:noAutofit/>
          </a:bodyPr>
          <a:lstStyle/>
          <a:p>
            <a:pPr indent="0" lvl="0" marL="0" rtl="0">
              <a:spcBef>
                <a:spcPts val="0"/>
              </a:spcBef>
              <a:spcAft>
                <a:spcPts val="1600"/>
              </a:spcAft>
              <a:buNone/>
            </a:pPr>
            <a:r>
              <a:rPr lang="en" u="sng">
                <a:solidFill>
                  <a:schemeClr val="hlink"/>
                </a:solidFill>
                <a:hlinkClick r:id="rId7"/>
              </a:rPr>
              <a:t>Back</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Shape 100"/>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Game rules</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8" name="Shape 978"/>
        <p:cNvGrpSpPr/>
        <p:nvPr/>
      </p:nvGrpSpPr>
      <p:grpSpPr>
        <a:xfrm>
          <a:off x="0" y="0"/>
          <a:ext cx="0" cy="0"/>
          <a:chOff x="0" y="0"/>
          <a:chExt cx="0" cy="0"/>
        </a:xfrm>
      </p:grpSpPr>
      <p:sp>
        <p:nvSpPr>
          <p:cNvPr id="979" name="Shape 9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Neural network: core idea</a:t>
            </a:r>
            <a:endParaRPr/>
          </a:p>
        </p:txBody>
      </p:sp>
      <p:sp>
        <p:nvSpPr>
          <p:cNvPr id="980" name="Shape 9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Genetic algorithm lets us evolve the parameters inside the value function</a:t>
            </a:r>
            <a:endParaRPr/>
          </a:p>
          <a:p>
            <a:pPr indent="-342900" lvl="0" marL="457200" rtl="0">
              <a:spcBef>
                <a:spcPts val="0"/>
              </a:spcBef>
              <a:spcAft>
                <a:spcPts val="0"/>
              </a:spcAft>
              <a:buSzPts val="1800"/>
              <a:buChar char="●"/>
            </a:pPr>
            <a:r>
              <a:rPr lang="en"/>
              <a:t>However, it cannot change the “shape” of the function</a:t>
            </a:r>
            <a:endParaRPr/>
          </a:p>
          <a:p>
            <a:pPr indent="-342900" lvl="0" marL="457200" rtl="0">
              <a:spcBef>
                <a:spcPts val="0"/>
              </a:spcBef>
              <a:spcAft>
                <a:spcPts val="0"/>
              </a:spcAft>
              <a:buSzPts val="1800"/>
              <a:buChar char="●"/>
            </a:pPr>
            <a:r>
              <a:rPr lang="en"/>
              <a:t>Still relies on my human brain to put in factors that might be important</a:t>
            </a:r>
            <a:endParaRPr/>
          </a:p>
          <a:p>
            <a:pPr indent="0" lvl="0" marL="0">
              <a:spcBef>
                <a:spcPts val="1600"/>
              </a:spcBef>
              <a:spcAft>
                <a:spcPts val="0"/>
              </a:spcAft>
              <a:buNone/>
            </a:pPr>
            <a:r>
              <a:rPr lang="en"/>
              <a:t>Can we “evolve” the value function itself?</a:t>
            </a:r>
            <a:endParaRPr/>
          </a:p>
          <a:p>
            <a:pPr indent="0" lvl="0" marL="0">
              <a:spcBef>
                <a:spcPts val="1600"/>
              </a:spcBef>
              <a:spcAft>
                <a:spcPts val="160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4" name="Shape 984"/>
        <p:cNvGrpSpPr/>
        <p:nvPr/>
      </p:nvGrpSpPr>
      <p:grpSpPr>
        <a:xfrm>
          <a:off x="0" y="0"/>
          <a:ext cx="0" cy="0"/>
          <a:chOff x="0" y="0"/>
          <a:chExt cx="0" cy="0"/>
        </a:xfrm>
      </p:grpSpPr>
      <p:sp>
        <p:nvSpPr>
          <p:cNvPr id="985" name="Shape 9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Neural network: core idea</a:t>
            </a:r>
            <a:endParaRPr/>
          </a:p>
        </p:txBody>
      </p:sp>
      <p:sp>
        <p:nvSpPr>
          <p:cNvPr id="986" name="Shape 986"/>
          <p:cNvSpPr txBox="1"/>
          <p:nvPr>
            <p:ph idx="1" type="body"/>
          </p:nvPr>
        </p:nvSpPr>
        <p:spPr>
          <a:xfrm>
            <a:off x="311700" y="1152475"/>
            <a:ext cx="50355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Express the value function as a </a:t>
            </a:r>
            <a:r>
              <a:rPr i="1" lang="en"/>
              <a:t>neural network</a:t>
            </a:r>
            <a:endParaRPr i="1"/>
          </a:p>
          <a:p>
            <a:pPr indent="0" lvl="0" marL="0">
              <a:spcBef>
                <a:spcPts val="1600"/>
              </a:spcBef>
              <a:spcAft>
                <a:spcPts val="0"/>
              </a:spcAft>
              <a:buNone/>
            </a:pPr>
            <a:r>
              <a:rPr lang="en"/>
              <a:t>In a nutshell:</a:t>
            </a:r>
            <a:endParaRPr/>
          </a:p>
          <a:p>
            <a:pPr indent="-342900" lvl="0" marL="457200" rtl="0">
              <a:spcBef>
                <a:spcPts val="1600"/>
              </a:spcBef>
              <a:spcAft>
                <a:spcPts val="0"/>
              </a:spcAft>
              <a:buSzPts val="1800"/>
              <a:buAutoNum type="arabicPeriod"/>
            </a:pPr>
            <a:r>
              <a:rPr lang="en"/>
              <a:t>Numbers go in (board position)</a:t>
            </a:r>
            <a:endParaRPr/>
          </a:p>
          <a:p>
            <a:pPr indent="-342900" lvl="0" marL="457200" rtl="0">
              <a:spcBef>
                <a:spcPts val="0"/>
              </a:spcBef>
              <a:spcAft>
                <a:spcPts val="0"/>
              </a:spcAft>
              <a:buSzPts val="1800"/>
              <a:buAutoNum type="arabicPeriod"/>
            </a:pPr>
            <a:r>
              <a:rPr lang="en"/>
              <a:t>???</a:t>
            </a:r>
            <a:endParaRPr/>
          </a:p>
          <a:p>
            <a:pPr indent="-342900" lvl="0" marL="457200" rtl="0">
              <a:spcBef>
                <a:spcPts val="0"/>
              </a:spcBef>
              <a:spcAft>
                <a:spcPts val="0"/>
              </a:spcAft>
              <a:buSzPts val="1800"/>
              <a:buAutoNum type="arabicPeriod"/>
            </a:pPr>
            <a:r>
              <a:rPr lang="en" strike="sngStrike"/>
              <a:t>Profit!</a:t>
            </a:r>
            <a:br>
              <a:rPr lang="en"/>
            </a:br>
            <a:r>
              <a:rPr lang="en"/>
              <a:t>Number comes out (position’s value)</a:t>
            </a:r>
            <a:endParaRPr/>
          </a:p>
        </p:txBody>
      </p:sp>
      <p:sp>
        <p:nvSpPr>
          <p:cNvPr id="987" name="Shape 987"/>
          <p:cNvSpPr/>
          <p:nvPr/>
        </p:nvSpPr>
        <p:spPr>
          <a:xfrm>
            <a:off x="5675200" y="1815525"/>
            <a:ext cx="273600" cy="2736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88" name="Shape 988"/>
          <p:cNvSpPr/>
          <p:nvPr/>
        </p:nvSpPr>
        <p:spPr>
          <a:xfrm>
            <a:off x="6059725" y="1815525"/>
            <a:ext cx="273600" cy="2736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89" name="Shape 989"/>
          <p:cNvSpPr/>
          <p:nvPr/>
        </p:nvSpPr>
        <p:spPr>
          <a:xfrm>
            <a:off x="6444250" y="1815525"/>
            <a:ext cx="273600" cy="2736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90" name="Shape 990"/>
          <p:cNvSpPr/>
          <p:nvPr/>
        </p:nvSpPr>
        <p:spPr>
          <a:xfrm>
            <a:off x="6828775" y="1815525"/>
            <a:ext cx="273600" cy="2736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91" name="Shape 991"/>
          <p:cNvSpPr/>
          <p:nvPr/>
        </p:nvSpPr>
        <p:spPr>
          <a:xfrm>
            <a:off x="7213300" y="1815525"/>
            <a:ext cx="273600" cy="2736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92" name="Shape 992"/>
          <p:cNvSpPr/>
          <p:nvPr/>
        </p:nvSpPr>
        <p:spPr>
          <a:xfrm>
            <a:off x="7597825" y="1815525"/>
            <a:ext cx="273600" cy="2736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93" name="Shape 993"/>
          <p:cNvSpPr/>
          <p:nvPr/>
        </p:nvSpPr>
        <p:spPr>
          <a:xfrm>
            <a:off x="7982350" y="1815525"/>
            <a:ext cx="273600" cy="2736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94" name="Shape 994"/>
          <p:cNvSpPr/>
          <p:nvPr/>
        </p:nvSpPr>
        <p:spPr>
          <a:xfrm>
            <a:off x="8366875" y="1815525"/>
            <a:ext cx="273600" cy="2736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95" name="Shape 995"/>
          <p:cNvSpPr/>
          <p:nvPr/>
        </p:nvSpPr>
        <p:spPr>
          <a:xfrm>
            <a:off x="8751400" y="1815525"/>
            <a:ext cx="273600" cy="2736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96" name="Shape 996"/>
          <p:cNvSpPr/>
          <p:nvPr/>
        </p:nvSpPr>
        <p:spPr>
          <a:xfrm>
            <a:off x="5675200" y="2365850"/>
            <a:ext cx="273600" cy="2736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97" name="Shape 997"/>
          <p:cNvSpPr/>
          <p:nvPr/>
        </p:nvSpPr>
        <p:spPr>
          <a:xfrm>
            <a:off x="6059725" y="2365850"/>
            <a:ext cx="273600" cy="2736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98" name="Shape 998"/>
          <p:cNvSpPr/>
          <p:nvPr/>
        </p:nvSpPr>
        <p:spPr>
          <a:xfrm>
            <a:off x="6444250" y="2365850"/>
            <a:ext cx="273600" cy="2736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99" name="Shape 999"/>
          <p:cNvSpPr/>
          <p:nvPr/>
        </p:nvSpPr>
        <p:spPr>
          <a:xfrm>
            <a:off x="6828775" y="2365850"/>
            <a:ext cx="273600" cy="2736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00" name="Shape 1000"/>
          <p:cNvSpPr/>
          <p:nvPr/>
        </p:nvSpPr>
        <p:spPr>
          <a:xfrm>
            <a:off x="7213300" y="2365850"/>
            <a:ext cx="273600" cy="2736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01" name="Shape 1001"/>
          <p:cNvSpPr/>
          <p:nvPr/>
        </p:nvSpPr>
        <p:spPr>
          <a:xfrm>
            <a:off x="7597825" y="2365850"/>
            <a:ext cx="273600" cy="2736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02" name="Shape 1002"/>
          <p:cNvSpPr/>
          <p:nvPr/>
        </p:nvSpPr>
        <p:spPr>
          <a:xfrm>
            <a:off x="7982350" y="2365850"/>
            <a:ext cx="273600" cy="2736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03" name="Shape 1003"/>
          <p:cNvSpPr/>
          <p:nvPr/>
        </p:nvSpPr>
        <p:spPr>
          <a:xfrm>
            <a:off x="8366875" y="2365850"/>
            <a:ext cx="273600" cy="2736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04" name="Shape 1004"/>
          <p:cNvSpPr/>
          <p:nvPr/>
        </p:nvSpPr>
        <p:spPr>
          <a:xfrm>
            <a:off x="8751400" y="2365850"/>
            <a:ext cx="273600" cy="2736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05" name="Shape 1005"/>
          <p:cNvSpPr/>
          <p:nvPr/>
        </p:nvSpPr>
        <p:spPr>
          <a:xfrm>
            <a:off x="5675200" y="2916175"/>
            <a:ext cx="273600" cy="2736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06" name="Shape 1006"/>
          <p:cNvSpPr/>
          <p:nvPr/>
        </p:nvSpPr>
        <p:spPr>
          <a:xfrm>
            <a:off x="6059725" y="2916175"/>
            <a:ext cx="273600" cy="2736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07" name="Shape 1007"/>
          <p:cNvSpPr/>
          <p:nvPr/>
        </p:nvSpPr>
        <p:spPr>
          <a:xfrm>
            <a:off x="6444250" y="2916175"/>
            <a:ext cx="273600" cy="2736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08" name="Shape 1008"/>
          <p:cNvSpPr/>
          <p:nvPr/>
        </p:nvSpPr>
        <p:spPr>
          <a:xfrm>
            <a:off x="6828775" y="2916175"/>
            <a:ext cx="273600" cy="2736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09" name="Shape 1009"/>
          <p:cNvSpPr/>
          <p:nvPr/>
        </p:nvSpPr>
        <p:spPr>
          <a:xfrm>
            <a:off x="7213300" y="2916175"/>
            <a:ext cx="273600" cy="2736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10" name="Shape 1010"/>
          <p:cNvSpPr/>
          <p:nvPr/>
        </p:nvSpPr>
        <p:spPr>
          <a:xfrm>
            <a:off x="7597825" y="2916175"/>
            <a:ext cx="273600" cy="2736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11" name="Shape 1011"/>
          <p:cNvSpPr/>
          <p:nvPr/>
        </p:nvSpPr>
        <p:spPr>
          <a:xfrm>
            <a:off x="7982350" y="2916175"/>
            <a:ext cx="273600" cy="2736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12" name="Shape 1012"/>
          <p:cNvSpPr/>
          <p:nvPr/>
        </p:nvSpPr>
        <p:spPr>
          <a:xfrm>
            <a:off x="8366875" y="2916175"/>
            <a:ext cx="273600" cy="2736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13" name="Shape 1013"/>
          <p:cNvSpPr/>
          <p:nvPr/>
        </p:nvSpPr>
        <p:spPr>
          <a:xfrm>
            <a:off x="8751400" y="2916175"/>
            <a:ext cx="273600" cy="2736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14" name="Shape 1014"/>
          <p:cNvSpPr/>
          <p:nvPr/>
        </p:nvSpPr>
        <p:spPr>
          <a:xfrm>
            <a:off x="7213300" y="3466500"/>
            <a:ext cx="273600" cy="2736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sz="600">
              <a:latin typeface="Average"/>
              <a:ea typeface="Average"/>
              <a:cs typeface="Average"/>
              <a:sym typeface="Average"/>
            </a:endParaRPr>
          </a:p>
        </p:txBody>
      </p:sp>
      <p:cxnSp>
        <p:nvCxnSpPr>
          <p:cNvPr id="1015" name="Shape 1015"/>
          <p:cNvCxnSpPr>
            <a:stCxn id="987" idx="4"/>
            <a:endCxn id="996" idx="0"/>
          </p:cNvCxnSpPr>
          <p:nvPr/>
        </p:nvCxnSpPr>
        <p:spPr>
          <a:xfrm>
            <a:off x="5812000" y="2089125"/>
            <a:ext cx="0" cy="276600"/>
          </a:xfrm>
          <a:prstGeom prst="straightConnector1">
            <a:avLst/>
          </a:prstGeom>
          <a:noFill/>
          <a:ln cap="flat" cmpd="sng" w="9525">
            <a:solidFill>
              <a:schemeClr val="dk2"/>
            </a:solidFill>
            <a:prstDash val="solid"/>
            <a:round/>
            <a:headEnd len="med" w="med" type="none"/>
            <a:tailEnd len="med" w="med" type="triangle"/>
          </a:ln>
        </p:spPr>
      </p:cxnSp>
      <p:cxnSp>
        <p:nvCxnSpPr>
          <p:cNvPr id="1016" name="Shape 1016"/>
          <p:cNvCxnSpPr>
            <a:stCxn id="987" idx="4"/>
            <a:endCxn id="997" idx="0"/>
          </p:cNvCxnSpPr>
          <p:nvPr/>
        </p:nvCxnSpPr>
        <p:spPr>
          <a:xfrm>
            <a:off x="5812000" y="2089125"/>
            <a:ext cx="384600" cy="276600"/>
          </a:xfrm>
          <a:prstGeom prst="straightConnector1">
            <a:avLst/>
          </a:prstGeom>
          <a:noFill/>
          <a:ln cap="flat" cmpd="sng" w="9525">
            <a:solidFill>
              <a:schemeClr val="dk2"/>
            </a:solidFill>
            <a:prstDash val="solid"/>
            <a:round/>
            <a:headEnd len="med" w="med" type="none"/>
            <a:tailEnd len="med" w="med" type="triangle"/>
          </a:ln>
        </p:spPr>
      </p:cxnSp>
      <p:cxnSp>
        <p:nvCxnSpPr>
          <p:cNvPr id="1017" name="Shape 1017"/>
          <p:cNvCxnSpPr>
            <a:stCxn id="987" idx="4"/>
            <a:endCxn id="998" idx="0"/>
          </p:cNvCxnSpPr>
          <p:nvPr/>
        </p:nvCxnSpPr>
        <p:spPr>
          <a:xfrm>
            <a:off x="5812000" y="2089125"/>
            <a:ext cx="769200" cy="276600"/>
          </a:xfrm>
          <a:prstGeom prst="straightConnector1">
            <a:avLst/>
          </a:prstGeom>
          <a:noFill/>
          <a:ln cap="flat" cmpd="sng" w="9525">
            <a:solidFill>
              <a:schemeClr val="dk2"/>
            </a:solidFill>
            <a:prstDash val="solid"/>
            <a:round/>
            <a:headEnd len="med" w="med" type="none"/>
            <a:tailEnd len="med" w="med" type="triangle"/>
          </a:ln>
        </p:spPr>
      </p:cxnSp>
      <p:cxnSp>
        <p:nvCxnSpPr>
          <p:cNvPr id="1018" name="Shape 1018"/>
          <p:cNvCxnSpPr>
            <a:stCxn id="987" idx="4"/>
            <a:endCxn id="999" idx="0"/>
          </p:cNvCxnSpPr>
          <p:nvPr/>
        </p:nvCxnSpPr>
        <p:spPr>
          <a:xfrm>
            <a:off x="5812000" y="2089125"/>
            <a:ext cx="1153500" cy="276600"/>
          </a:xfrm>
          <a:prstGeom prst="straightConnector1">
            <a:avLst/>
          </a:prstGeom>
          <a:noFill/>
          <a:ln cap="flat" cmpd="sng" w="9525">
            <a:solidFill>
              <a:schemeClr val="dk2"/>
            </a:solidFill>
            <a:prstDash val="solid"/>
            <a:round/>
            <a:headEnd len="med" w="med" type="none"/>
            <a:tailEnd len="med" w="med" type="triangle"/>
          </a:ln>
        </p:spPr>
      </p:cxnSp>
      <p:cxnSp>
        <p:nvCxnSpPr>
          <p:cNvPr id="1019" name="Shape 1019"/>
          <p:cNvCxnSpPr>
            <a:stCxn id="987" idx="4"/>
            <a:endCxn id="1000" idx="0"/>
          </p:cNvCxnSpPr>
          <p:nvPr/>
        </p:nvCxnSpPr>
        <p:spPr>
          <a:xfrm>
            <a:off x="5812000" y="2089125"/>
            <a:ext cx="1538100" cy="276600"/>
          </a:xfrm>
          <a:prstGeom prst="straightConnector1">
            <a:avLst/>
          </a:prstGeom>
          <a:noFill/>
          <a:ln cap="flat" cmpd="sng" w="9525">
            <a:solidFill>
              <a:schemeClr val="dk2"/>
            </a:solidFill>
            <a:prstDash val="solid"/>
            <a:round/>
            <a:headEnd len="med" w="med" type="none"/>
            <a:tailEnd len="med" w="med" type="triangle"/>
          </a:ln>
        </p:spPr>
      </p:cxnSp>
      <p:cxnSp>
        <p:nvCxnSpPr>
          <p:cNvPr id="1020" name="Shape 1020"/>
          <p:cNvCxnSpPr>
            <a:stCxn id="987" idx="4"/>
            <a:endCxn id="1001" idx="0"/>
          </p:cNvCxnSpPr>
          <p:nvPr/>
        </p:nvCxnSpPr>
        <p:spPr>
          <a:xfrm>
            <a:off x="5812000" y="2089125"/>
            <a:ext cx="1922700" cy="276600"/>
          </a:xfrm>
          <a:prstGeom prst="straightConnector1">
            <a:avLst/>
          </a:prstGeom>
          <a:noFill/>
          <a:ln cap="flat" cmpd="sng" w="9525">
            <a:solidFill>
              <a:schemeClr val="dk2"/>
            </a:solidFill>
            <a:prstDash val="solid"/>
            <a:round/>
            <a:headEnd len="med" w="med" type="none"/>
            <a:tailEnd len="med" w="med" type="triangle"/>
          </a:ln>
        </p:spPr>
      </p:cxnSp>
      <p:cxnSp>
        <p:nvCxnSpPr>
          <p:cNvPr id="1021" name="Shape 1021"/>
          <p:cNvCxnSpPr>
            <a:stCxn id="987" idx="4"/>
            <a:endCxn id="1002" idx="0"/>
          </p:cNvCxnSpPr>
          <p:nvPr/>
        </p:nvCxnSpPr>
        <p:spPr>
          <a:xfrm>
            <a:off x="5812000" y="2089125"/>
            <a:ext cx="2307300" cy="276600"/>
          </a:xfrm>
          <a:prstGeom prst="straightConnector1">
            <a:avLst/>
          </a:prstGeom>
          <a:noFill/>
          <a:ln cap="flat" cmpd="sng" w="9525">
            <a:solidFill>
              <a:schemeClr val="dk2"/>
            </a:solidFill>
            <a:prstDash val="solid"/>
            <a:round/>
            <a:headEnd len="med" w="med" type="none"/>
            <a:tailEnd len="med" w="med" type="triangle"/>
          </a:ln>
        </p:spPr>
      </p:cxnSp>
      <p:cxnSp>
        <p:nvCxnSpPr>
          <p:cNvPr id="1022" name="Shape 1022"/>
          <p:cNvCxnSpPr>
            <a:stCxn id="987" idx="4"/>
            <a:endCxn id="1003" idx="0"/>
          </p:cNvCxnSpPr>
          <p:nvPr/>
        </p:nvCxnSpPr>
        <p:spPr>
          <a:xfrm>
            <a:off x="5812000" y="2089125"/>
            <a:ext cx="2691600" cy="276600"/>
          </a:xfrm>
          <a:prstGeom prst="straightConnector1">
            <a:avLst/>
          </a:prstGeom>
          <a:noFill/>
          <a:ln cap="flat" cmpd="sng" w="9525">
            <a:solidFill>
              <a:schemeClr val="dk2"/>
            </a:solidFill>
            <a:prstDash val="solid"/>
            <a:round/>
            <a:headEnd len="med" w="med" type="none"/>
            <a:tailEnd len="med" w="med" type="triangle"/>
          </a:ln>
        </p:spPr>
      </p:cxnSp>
      <p:cxnSp>
        <p:nvCxnSpPr>
          <p:cNvPr id="1023" name="Shape 1023"/>
          <p:cNvCxnSpPr>
            <a:stCxn id="987" idx="4"/>
            <a:endCxn id="1004" idx="0"/>
          </p:cNvCxnSpPr>
          <p:nvPr/>
        </p:nvCxnSpPr>
        <p:spPr>
          <a:xfrm>
            <a:off x="5812000" y="2089125"/>
            <a:ext cx="3076200" cy="276600"/>
          </a:xfrm>
          <a:prstGeom prst="straightConnector1">
            <a:avLst/>
          </a:prstGeom>
          <a:noFill/>
          <a:ln cap="flat" cmpd="sng" w="9525">
            <a:solidFill>
              <a:schemeClr val="dk2"/>
            </a:solidFill>
            <a:prstDash val="solid"/>
            <a:round/>
            <a:headEnd len="med" w="med" type="none"/>
            <a:tailEnd len="med" w="med" type="triangle"/>
          </a:ln>
        </p:spPr>
      </p:cxnSp>
      <p:cxnSp>
        <p:nvCxnSpPr>
          <p:cNvPr id="1024" name="Shape 1024"/>
          <p:cNvCxnSpPr>
            <a:stCxn id="1005" idx="4"/>
            <a:endCxn id="1014" idx="0"/>
          </p:cNvCxnSpPr>
          <p:nvPr/>
        </p:nvCxnSpPr>
        <p:spPr>
          <a:xfrm>
            <a:off x="5812000" y="3189775"/>
            <a:ext cx="1538100" cy="276600"/>
          </a:xfrm>
          <a:prstGeom prst="straightConnector1">
            <a:avLst/>
          </a:prstGeom>
          <a:noFill/>
          <a:ln cap="flat" cmpd="sng" w="9525">
            <a:solidFill>
              <a:schemeClr val="dk2"/>
            </a:solidFill>
            <a:prstDash val="solid"/>
            <a:round/>
            <a:headEnd len="med" w="med" type="none"/>
            <a:tailEnd len="med" w="med" type="triangle"/>
          </a:ln>
        </p:spPr>
      </p:cxnSp>
      <p:cxnSp>
        <p:nvCxnSpPr>
          <p:cNvPr id="1025" name="Shape 1025"/>
          <p:cNvCxnSpPr>
            <a:stCxn id="1006" idx="4"/>
            <a:endCxn id="1014" idx="0"/>
          </p:cNvCxnSpPr>
          <p:nvPr/>
        </p:nvCxnSpPr>
        <p:spPr>
          <a:xfrm>
            <a:off x="6196525" y="3189775"/>
            <a:ext cx="1153500" cy="276600"/>
          </a:xfrm>
          <a:prstGeom prst="straightConnector1">
            <a:avLst/>
          </a:prstGeom>
          <a:noFill/>
          <a:ln cap="flat" cmpd="sng" w="9525">
            <a:solidFill>
              <a:schemeClr val="dk2"/>
            </a:solidFill>
            <a:prstDash val="solid"/>
            <a:round/>
            <a:headEnd len="med" w="med" type="none"/>
            <a:tailEnd len="med" w="med" type="triangle"/>
          </a:ln>
        </p:spPr>
      </p:cxnSp>
      <p:cxnSp>
        <p:nvCxnSpPr>
          <p:cNvPr id="1026" name="Shape 1026"/>
          <p:cNvCxnSpPr>
            <a:stCxn id="1007" idx="4"/>
            <a:endCxn id="1014" idx="0"/>
          </p:cNvCxnSpPr>
          <p:nvPr/>
        </p:nvCxnSpPr>
        <p:spPr>
          <a:xfrm>
            <a:off x="6581050" y="3189775"/>
            <a:ext cx="769200" cy="276600"/>
          </a:xfrm>
          <a:prstGeom prst="straightConnector1">
            <a:avLst/>
          </a:prstGeom>
          <a:noFill/>
          <a:ln cap="flat" cmpd="sng" w="9525">
            <a:solidFill>
              <a:schemeClr val="dk2"/>
            </a:solidFill>
            <a:prstDash val="solid"/>
            <a:round/>
            <a:headEnd len="med" w="med" type="none"/>
            <a:tailEnd len="med" w="med" type="triangle"/>
          </a:ln>
        </p:spPr>
      </p:cxnSp>
      <p:cxnSp>
        <p:nvCxnSpPr>
          <p:cNvPr id="1027" name="Shape 1027"/>
          <p:cNvCxnSpPr>
            <a:stCxn id="1008" idx="4"/>
            <a:endCxn id="1014" idx="0"/>
          </p:cNvCxnSpPr>
          <p:nvPr/>
        </p:nvCxnSpPr>
        <p:spPr>
          <a:xfrm>
            <a:off x="6965575" y="3189775"/>
            <a:ext cx="384600" cy="276600"/>
          </a:xfrm>
          <a:prstGeom prst="straightConnector1">
            <a:avLst/>
          </a:prstGeom>
          <a:noFill/>
          <a:ln cap="flat" cmpd="sng" w="9525">
            <a:solidFill>
              <a:schemeClr val="dk2"/>
            </a:solidFill>
            <a:prstDash val="solid"/>
            <a:round/>
            <a:headEnd len="med" w="med" type="none"/>
            <a:tailEnd len="med" w="med" type="triangle"/>
          </a:ln>
        </p:spPr>
      </p:cxnSp>
      <p:cxnSp>
        <p:nvCxnSpPr>
          <p:cNvPr id="1028" name="Shape 1028"/>
          <p:cNvCxnSpPr>
            <a:stCxn id="1009" idx="4"/>
            <a:endCxn id="1014" idx="0"/>
          </p:cNvCxnSpPr>
          <p:nvPr/>
        </p:nvCxnSpPr>
        <p:spPr>
          <a:xfrm>
            <a:off x="7350100" y="3189775"/>
            <a:ext cx="0" cy="276600"/>
          </a:xfrm>
          <a:prstGeom prst="straightConnector1">
            <a:avLst/>
          </a:prstGeom>
          <a:noFill/>
          <a:ln cap="flat" cmpd="sng" w="9525">
            <a:solidFill>
              <a:schemeClr val="dk2"/>
            </a:solidFill>
            <a:prstDash val="solid"/>
            <a:round/>
            <a:headEnd len="med" w="med" type="none"/>
            <a:tailEnd len="med" w="med" type="triangle"/>
          </a:ln>
        </p:spPr>
      </p:cxnSp>
      <p:cxnSp>
        <p:nvCxnSpPr>
          <p:cNvPr id="1029" name="Shape 1029"/>
          <p:cNvCxnSpPr>
            <a:stCxn id="1010" idx="4"/>
            <a:endCxn id="1014" idx="0"/>
          </p:cNvCxnSpPr>
          <p:nvPr/>
        </p:nvCxnSpPr>
        <p:spPr>
          <a:xfrm flipH="1">
            <a:off x="7350025" y="3189775"/>
            <a:ext cx="384600" cy="276600"/>
          </a:xfrm>
          <a:prstGeom prst="straightConnector1">
            <a:avLst/>
          </a:prstGeom>
          <a:noFill/>
          <a:ln cap="flat" cmpd="sng" w="9525">
            <a:solidFill>
              <a:schemeClr val="dk2"/>
            </a:solidFill>
            <a:prstDash val="solid"/>
            <a:round/>
            <a:headEnd len="med" w="med" type="none"/>
            <a:tailEnd len="med" w="med" type="triangle"/>
          </a:ln>
        </p:spPr>
      </p:cxnSp>
      <p:cxnSp>
        <p:nvCxnSpPr>
          <p:cNvPr id="1030" name="Shape 1030"/>
          <p:cNvCxnSpPr>
            <a:stCxn id="1011" idx="4"/>
            <a:endCxn id="1014" idx="0"/>
          </p:cNvCxnSpPr>
          <p:nvPr/>
        </p:nvCxnSpPr>
        <p:spPr>
          <a:xfrm flipH="1">
            <a:off x="7350250" y="3189775"/>
            <a:ext cx="768900" cy="276600"/>
          </a:xfrm>
          <a:prstGeom prst="straightConnector1">
            <a:avLst/>
          </a:prstGeom>
          <a:noFill/>
          <a:ln cap="flat" cmpd="sng" w="9525">
            <a:solidFill>
              <a:schemeClr val="dk2"/>
            </a:solidFill>
            <a:prstDash val="solid"/>
            <a:round/>
            <a:headEnd len="med" w="med" type="none"/>
            <a:tailEnd len="med" w="med" type="triangle"/>
          </a:ln>
        </p:spPr>
      </p:cxnSp>
      <p:cxnSp>
        <p:nvCxnSpPr>
          <p:cNvPr id="1031" name="Shape 1031"/>
          <p:cNvCxnSpPr>
            <a:stCxn id="1012" idx="4"/>
            <a:endCxn id="1014" idx="0"/>
          </p:cNvCxnSpPr>
          <p:nvPr/>
        </p:nvCxnSpPr>
        <p:spPr>
          <a:xfrm flipH="1">
            <a:off x="7350175" y="3189775"/>
            <a:ext cx="1153500" cy="276600"/>
          </a:xfrm>
          <a:prstGeom prst="straightConnector1">
            <a:avLst/>
          </a:prstGeom>
          <a:noFill/>
          <a:ln cap="flat" cmpd="sng" w="9525">
            <a:solidFill>
              <a:schemeClr val="dk2"/>
            </a:solidFill>
            <a:prstDash val="solid"/>
            <a:round/>
            <a:headEnd len="med" w="med" type="none"/>
            <a:tailEnd len="med" w="med" type="triangle"/>
          </a:ln>
        </p:spPr>
      </p:cxnSp>
      <p:cxnSp>
        <p:nvCxnSpPr>
          <p:cNvPr id="1032" name="Shape 1032"/>
          <p:cNvCxnSpPr>
            <a:stCxn id="1013" idx="4"/>
            <a:endCxn id="1014" idx="0"/>
          </p:cNvCxnSpPr>
          <p:nvPr/>
        </p:nvCxnSpPr>
        <p:spPr>
          <a:xfrm flipH="1">
            <a:off x="7350100" y="3189775"/>
            <a:ext cx="1538100" cy="276600"/>
          </a:xfrm>
          <a:prstGeom prst="straightConnector1">
            <a:avLst/>
          </a:prstGeom>
          <a:noFill/>
          <a:ln cap="flat" cmpd="sng" w="9525">
            <a:solidFill>
              <a:schemeClr val="dk2"/>
            </a:solidFill>
            <a:prstDash val="solid"/>
            <a:round/>
            <a:headEnd len="med" w="med" type="none"/>
            <a:tailEnd len="med" w="med" type="triangle"/>
          </a:ln>
        </p:spPr>
      </p:cxnSp>
      <p:cxnSp>
        <p:nvCxnSpPr>
          <p:cNvPr id="1033" name="Shape 1033"/>
          <p:cNvCxnSpPr>
            <a:stCxn id="995" idx="4"/>
            <a:endCxn id="1004" idx="0"/>
          </p:cNvCxnSpPr>
          <p:nvPr/>
        </p:nvCxnSpPr>
        <p:spPr>
          <a:xfrm>
            <a:off x="8888200" y="2089125"/>
            <a:ext cx="0" cy="276600"/>
          </a:xfrm>
          <a:prstGeom prst="straightConnector1">
            <a:avLst/>
          </a:prstGeom>
          <a:noFill/>
          <a:ln cap="flat" cmpd="sng" w="9525">
            <a:solidFill>
              <a:schemeClr val="dk2"/>
            </a:solidFill>
            <a:prstDash val="solid"/>
            <a:round/>
            <a:headEnd len="med" w="med" type="none"/>
            <a:tailEnd len="med" w="med" type="triangle"/>
          </a:ln>
        </p:spPr>
      </p:cxnSp>
      <p:cxnSp>
        <p:nvCxnSpPr>
          <p:cNvPr id="1034" name="Shape 1034"/>
          <p:cNvCxnSpPr>
            <a:stCxn id="995" idx="4"/>
            <a:endCxn id="1003" idx="0"/>
          </p:cNvCxnSpPr>
          <p:nvPr/>
        </p:nvCxnSpPr>
        <p:spPr>
          <a:xfrm flipH="1">
            <a:off x="8503600" y="2089125"/>
            <a:ext cx="384600" cy="276600"/>
          </a:xfrm>
          <a:prstGeom prst="straightConnector1">
            <a:avLst/>
          </a:prstGeom>
          <a:noFill/>
          <a:ln cap="flat" cmpd="sng" w="9525">
            <a:solidFill>
              <a:schemeClr val="dk2"/>
            </a:solidFill>
            <a:prstDash val="solid"/>
            <a:round/>
            <a:headEnd len="med" w="med" type="none"/>
            <a:tailEnd len="med" w="med" type="triangle"/>
          </a:ln>
        </p:spPr>
      </p:cxnSp>
      <p:cxnSp>
        <p:nvCxnSpPr>
          <p:cNvPr id="1035" name="Shape 1035"/>
          <p:cNvCxnSpPr>
            <a:stCxn id="995" idx="4"/>
            <a:endCxn id="1002" idx="0"/>
          </p:cNvCxnSpPr>
          <p:nvPr/>
        </p:nvCxnSpPr>
        <p:spPr>
          <a:xfrm flipH="1">
            <a:off x="8119300" y="2089125"/>
            <a:ext cx="768900" cy="276600"/>
          </a:xfrm>
          <a:prstGeom prst="straightConnector1">
            <a:avLst/>
          </a:prstGeom>
          <a:noFill/>
          <a:ln cap="flat" cmpd="sng" w="9525">
            <a:solidFill>
              <a:schemeClr val="dk2"/>
            </a:solidFill>
            <a:prstDash val="solid"/>
            <a:round/>
            <a:headEnd len="med" w="med" type="none"/>
            <a:tailEnd len="med" w="med" type="triangle"/>
          </a:ln>
        </p:spPr>
      </p:cxnSp>
      <p:cxnSp>
        <p:nvCxnSpPr>
          <p:cNvPr id="1036" name="Shape 1036"/>
          <p:cNvCxnSpPr>
            <a:stCxn id="995" idx="4"/>
            <a:endCxn id="1001" idx="0"/>
          </p:cNvCxnSpPr>
          <p:nvPr/>
        </p:nvCxnSpPr>
        <p:spPr>
          <a:xfrm flipH="1">
            <a:off x="7734700" y="2089125"/>
            <a:ext cx="1153500" cy="276600"/>
          </a:xfrm>
          <a:prstGeom prst="straightConnector1">
            <a:avLst/>
          </a:prstGeom>
          <a:noFill/>
          <a:ln cap="flat" cmpd="sng" w="9525">
            <a:solidFill>
              <a:schemeClr val="dk2"/>
            </a:solidFill>
            <a:prstDash val="solid"/>
            <a:round/>
            <a:headEnd len="med" w="med" type="none"/>
            <a:tailEnd len="med" w="med" type="triangle"/>
          </a:ln>
        </p:spPr>
      </p:cxnSp>
      <p:cxnSp>
        <p:nvCxnSpPr>
          <p:cNvPr id="1037" name="Shape 1037"/>
          <p:cNvCxnSpPr>
            <a:stCxn id="995" idx="4"/>
            <a:endCxn id="1000" idx="0"/>
          </p:cNvCxnSpPr>
          <p:nvPr/>
        </p:nvCxnSpPr>
        <p:spPr>
          <a:xfrm flipH="1">
            <a:off x="7350100" y="2089125"/>
            <a:ext cx="1538100" cy="276600"/>
          </a:xfrm>
          <a:prstGeom prst="straightConnector1">
            <a:avLst/>
          </a:prstGeom>
          <a:noFill/>
          <a:ln cap="flat" cmpd="sng" w="9525">
            <a:solidFill>
              <a:schemeClr val="dk2"/>
            </a:solidFill>
            <a:prstDash val="solid"/>
            <a:round/>
            <a:headEnd len="med" w="med" type="none"/>
            <a:tailEnd len="med" w="med" type="triangle"/>
          </a:ln>
        </p:spPr>
      </p:cxnSp>
      <p:cxnSp>
        <p:nvCxnSpPr>
          <p:cNvPr id="1038" name="Shape 1038"/>
          <p:cNvCxnSpPr>
            <a:stCxn id="995" idx="4"/>
            <a:endCxn id="999" idx="0"/>
          </p:cNvCxnSpPr>
          <p:nvPr/>
        </p:nvCxnSpPr>
        <p:spPr>
          <a:xfrm flipH="1">
            <a:off x="6965500" y="2089125"/>
            <a:ext cx="1922700" cy="276600"/>
          </a:xfrm>
          <a:prstGeom prst="straightConnector1">
            <a:avLst/>
          </a:prstGeom>
          <a:noFill/>
          <a:ln cap="flat" cmpd="sng" w="9525">
            <a:solidFill>
              <a:schemeClr val="dk2"/>
            </a:solidFill>
            <a:prstDash val="solid"/>
            <a:round/>
            <a:headEnd len="med" w="med" type="none"/>
            <a:tailEnd len="med" w="med" type="triangle"/>
          </a:ln>
        </p:spPr>
      </p:cxnSp>
      <p:cxnSp>
        <p:nvCxnSpPr>
          <p:cNvPr id="1039" name="Shape 1039"/>
          <p:cNvCxnSpPr>
            <a:stCxn id="995" idx="4"/>
            <a:endCxn id="998" idx="0"/>
          </p:cNvCxnSpPr>
          <p:nvPr/>
        </p:nvCxnSpPr>
        <p:spPr>
          <a:xfrm flipH="1">
            <a:off x="6581200" y="2089125"/>
            <a:ext cx="2307000" cy="276600"/>
          </a:xfrm>
          <a:prstGeom prst="straightConnector1">
            <a:avLst/>
          </a:prstGeom>
          <a:noFill/>
          <a:ln cap="flat" cmpd="sng" w="9525">
            <a:solidFill>
              <a:schemeClr val="dk2"/>
            </a:solidFill>
            <a:prstDash val="solid"/>
            <a:round/>
            <a:headEnd len="med" w="med" type="none"/>
            <a:tailEnd len="med" w="med" type="triangle"/>
          </a:ln>
        </p:spPr>
      </p:cxnSp>
      <p:cxnSp>
        <p:nvCxnSpPr>
          <p:cNvPr id="1040" name="Shape 1040"/>
          <p:cNvCxnSpPr>
            <a:stCxn id="995" idx="4"/>
            <a:endCxn id="997" idx="0"/>
          </p:cNvCxnSpPr>
          <p:nvPr/>
        </p:nvCxnSpPr>
        <p:spPr>
          <a:xfrm flipH="1">
            <a:off x="6196600" y="2089125"/>
            <a:ext cx="2691600" cy="276600"/>
          </a:xfrm>
          <a:prstGeom prst="straightConnector1">
            <a:avLst/>
          </a:prstGeom>
          <a:noFill/>
          <a:ln cap="flat" cmpd="sng" w="9525">
            <a:solidFill>
              <a:schemeClr val="dk2"/>
            </a:solidFill>
            <a:prstDash val="solid"/>
            <a:round/>
            <a:headEnd len="med" w="med" type="none"/>
            <a:tailEnd len="med" w="med" type="triangle"/>
          </a:ln>
        </p:spPr>
      </p:cxnSp>
      <p:cxnSp>
        <p:nvCxnSpPr>
          <p:cNvPr id="1041" name="Shape 1041"/>
          <p:cNvCxnSpPr>
            <a:stCxn id="995" idx="4"/>
            <a:endCxn id="996" idx="0"/>
          </p:cNvCxnSpPr>
          <p:nvPr/>
        </p:nvCxnSpPr>
        <p:spPr>
          <a:xfrm flipH="1">
            <a:off x="5812000" y="2089125"/>
            <a:ext cx="3076200" cy="276600"/>
          </a:xfrm>
          <a:prstGeom prst="straightConnector1">
            <a:avLst/>
          </a:prstGeom>
          <a:noFill/>
          <a:ln cap="flat" cmpd="sng" w="9525">
            <a:solidFill>
              <a:schemeClr val="dk2"/>
            </a:solidFill>
            <a:prstDash val="solid"/>
            <a:round/>
            <a:headEnd len="med" w="med" type="none"/>
            <a:tailEnd len="med" w="med" type="triangle"/>
          </a:ln>
        </p:spPr>
      </p:cxnSp>
      <p:sp>
        <p:nvSpPr>
          <p:cNvPr id="1042" name="Shape 1042"/>
          <p:cNvSpPr txBox="1"/>
          <p:nvPr/>
        </p:nvSpPr>
        <p:spPr>
          <a:xfrm>
            <a:off x="4915875" y="1814025"/>
            <a:ext cx="769200" cy="276600"/>
          </a:xfrm>
          <a:prstGeom prst="rect">
            <a:avLst/>
          </a:prstGeom>
          <a:noFill/>
          <a:ln>
            <a:noFill/>
          </a:ln>
        </p:spPr>
        <p:txBody>
          <a:bodyPr anchorCtr="0" anchor="ctr" bIns="91425" lIns="91425" spcFirstLastPara="1" rIns="91425" wrap="square" tIns="91425">
            <a:noAutofit/>
          </a:bodyPr>
          <a:lstStyle/>
          <a:p>
            <a:pPr indent="0" lvl="0" marL="0" algn="r">
              <a:spcBef>
                <a:spcPts val="0"/>
              </a:spcBef>
              <a:spcAft>
                <a:spcPts val="0"/>
              </a:spcAft>
              <a:buNone/>
            </a:pPr>
            <a:r>
              <a:rPr lang="en">
                <a:solidFill>
                  <a:schemeClr val="accent3"/>
                </a:solidFill>
                <a:latin typeface="Average"/>
                <a:ea typeface="Average"/>
                <a:cs typeface="Average"/>
                <a:sym typeface="Average"/>
              </a:rPr>
              <a:t>input</a:t>
            </a:r>
            <a:endParaRPr>
              <a:solidFill>
                <a:schemeClr val="accent3"/>
              </a:solidFill>
              <a:latin typeface="Average"/>
              <a:ea typeface="Average"/>
              <a:cs typeface="Average"/>
              <a:sym typeface="Average"/>
            </a:endParaRPr>
          </a:p>
        </p:txBody>
      </p:sp>
      <p:sp>
        <p:nvSpPr>
          <p:cNvPr id="1043" name="Shape 1043"/>
          <p:cNvSpPr txBox="1"/>
          <p:nvPr/>
        </p:nvSpPr>
        <p:spPr>
          <a:xfrm>
            <a:off x="4915875" y="3465000"/>
            <a:ext cx="769200" cy="276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accent3"/>
                </a:solidFill>
                <a:latin typeface="Average"/>
                <a:ea typeface="Average"/>
                <a:cs typeface="Average"/>
                <a:sym typeface="Average"/>
              </a:rPr>
              <a:t>output</a:t>
            </a:r>
            <a:endParaRPr>
              <a:solidFill>
                <a:schemeClr val="accent3"/>
              </a:solidFill>
              <a:latin typeface="Average"/>
              <a:ea typeface="Average"/>
              <a:cs typeface="Average"/>
              <a:sym typeface="Average"/>
            </a:endParaRPr>
          </a:p>
        </p:txBody>
      </p:sp>
      <p:sp>
        <p:nvSpPr>
          <p:cNvPr id="1044" name="Shape 1044"/>
          <p:cNvSpPr txBox="1"/>
          <p:nvPr/>
        </p:nvSpPr>
        <p:spPr>
          <a:xfrm>
            <a:off x="4915875" y="2364350"/>
            <a:ext cx="769200" cy="276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accent3"/>
                </a:solidFill>
                <a:latin typeface="Average"/>
                <a:ea typeface="Average"/>
                <a:cs typeface="Average"/>
                <a:sym typeface="Average"/>
              </a:rPr>
              <a:t>hidden</a:t>
            </a:r>
            <a:endParaRPr>
              <a:solidFill>
                <a:schemeClr val="accent3"/>
              </a:solidFill>
              <a:latin typeface="Average"/>
              <a:ea typeface="Average"/>
              <a:cs typeface="Average"/>
              <a:sym typeface="Average"/>
            </a:endParaRPr>
          </a:p>
        </p:txBody>
      </p:sp>
      <p:sp>
        <p:nvSpPr>
          <p:cNvPr id="1045" name="Shape 1045"/>
          <p:cNvSpPr txBox="1"/>
          <p:nvPr/>
        </p:nvSpPr>
        <p:spPr>
          <a:xfrm>
            <a:off x="4915875" y="2914675"/>
            <a:ext cx="769200" cy="276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accent3"/>
                </a:solidFill>
                <a:latin typeface="Average"/>
                <a:ea typeface="Average"/>
                <a:cs typeface="Average"/>
                <a:sym typeface="Average"/>
              </a:rPr>
              <a:t>hidden</a:t>
            </a:r>
            <a:endParaRPr>
              <a:solidFill>
                <a:schemeClr val="accent3"/>
              </a:solidFill>
              <a:latin typeface="Average"/>
              <a:ea typeface="Average"/>
              <a:cs typeface="Average"/>
              <a:sym typeface="Average"/>
            </a:endParaRPr>
          </a:p>
        </p:txBody>
      </p:sp>
      <p:sp>
        <p:nvSpPr>
          <p:cNvPr id="1046" name="Shape 1046"/>
          <p:cNvSpPr/>
          <p:nvPr/>
        </p:nvSpPr>
        <p:spPr>
          <a:xfrm>
            <a:off x="7089400" y="3468000"/>
            <a:ext cx="521400" cy="2736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Average"/>
                <a:ea typeface="Average"/>
                <a:cs typeface="Average"/>
                <a:sym typeface="Average"/>
              </a:rPr>
              <a:t>42</a:t>
            </a:r>
            <a:endParaRPr sz="800">
              <a:latin typeface="Average"/>
              <a:ea typeface="Average"/>
              <a:cs typeface="Average"/>
              <a:sym typeface="Average"/>
            </a:endParaRPr>
          </a:p>
        </p:txBody>
      </p:sp>
      <p:cxnSp>
        <p:nvCxnSpPr>
          <p:cNvPr id="1047" name="Shape 1047"/>
          <p:cNvCxnSpPr/>
          <p:nvPr/>
        </p:nvCxnSpPr>
        <p:spPr>
          <a:xfrm>
            <a:off x="5812000" y="2639450"/>
            <a:ext cx="0" cy="276600"/>
          </a:xfrm>
          <a:prstGeom prst="straightConnector1">
            <a:avLst/>
          </a:prstGeom>
          <a:noFill/>
          <a:ln cap="flat" cmpd="sng" w="9525">
            <a:solidFill>
              <a:schemeClr val="dk2"/>
            </a:solidFill>
            <a:prstDash val="solid"/>
            <a:round/>
            <a:headEnd len="med" w="med" type="none"/>
            <a:tailEnd len="med" w="med" type="triangle"/>
          </a:ln>
        </p:spPr>
      </p:cxnSp>
      <p:cxnSp>
        <p:nvCxnSpPr>
          <p:cNvPr id="1048" name="Shape 1048"/>
          <p:cNvCxnSpPr/>
          <p:nvPr/>
        </p:nvCxnSpPr>
        <p:spPr>
          <a:xfrm>
            <a:off x="5812000" y="2639450"/>
            <a:ext cx="384600" cy="276600"/>
          </a:xfrm>
          <a:prstGeom prst="straightConnector1">
            <a:avLst/>
          </a:prstGeom>
          <a:noFill/>
          <a:ln cap="flat" cmpd="sng" w="9525">
            <a:solidFill>
              <a:schemeClr val="dk2"/>
            </a:solidFill>
            <a:prstDash val="solid"/>
            <a:round/>
            <a:headEnd len="med" w="med" type="none"/>
            <a:tailEnd len="med" w="med" type="triangle"/>
          </a:ln>
        </p:spPr>
      </p:cxnSp>
      <p:cxnSp>
        <p:nvCxnSpPr>
          <p:cNvPr id="1049" name="Shape 1049"/>
          <p:cNvCxnSpPr/>
          <p:nvPr/>
        </p:nvCxnSpPr>
        <p:spPr>
          <a:xfrm>
            <a:off x="5812000" y="2639450"/>
            <a:ext cx="769200" cy="276600"/>
          </a:xfrm>
          <a:prstGeom prst="straightConnector1">
            <a:avLst/>
          </a:prstGeom>
          <a:noFill/>
          <a:ln cap="flat" cmpd="sng" w="9525">
            <a:solidFill>
              <a:schemeClr val="dk2"/>
            </a:solidFill>
            <a:prstDash val="solid"/>
            <a:round/>
            <a:headEnd len="med" w="med" type="none"/>
            <a:tailEnd len="med" w="med" type="triangle"/>
          </a:ln>
        </p:spPr>
      </p:cxnSp>
      <p:cxnSp>
        <p:nvCxnSpPr>
          <p:cNvPr id="1050" name="Shape 1050"/>
          <p:cNvCxnSpPr/>
          <p:nvPr/>
        </p:nvCxnSpPr>
        <p:spPr>
          <a:xfrm>
            <a:off x="5812000" y="2639450"/>
            <a:ext cx="1153500" cy="276600"/>
          </a:xfrm>
          <a:prstGeom prst="straightConnector1">
            <a:avLst/>
          </a:prstGeom>
          <a:noFill/>
          <a:ln cap="flat" cmpd="sng" w="9525">
            <a:solidFill>
              <a:schemeClr val="dk2"/>
            </a:solidFill>
            <a:prstDash val="solid"/>
            <a:round/>
            <a:headEnd len="med" w="med" type="none"/>
            <a:tailEnd len="med" w="med" type="triangle"/>
          </a:ln>
        </p:spPr>
      </p:cxnSp>
      <p:cxnSp>
        <p:nvCxnSpPr>
          <p:cNvPr id="1051" name="Shape 1051"/>
          <p:cNvCxnSpPr/>
          <p:nvPr/>
        </p:nvCxnSpPr>
        <p:spPr>
          <a:xfrm>
            <a:off x="5812000" y="2639450"/>
            <a:ext cx="1538100" cy="276600"/>
          </a:xfrm>
          <a:prstGeom prst="straightConnector1">
            <a:avLst/>
          </a:prstGeom>
          <a:noFill/>
          <a:ln cap="flat" cmpd="sng" w="9525">
            <a:solidFill>
              <a:schemeClr val="dk2"/>
            </a:solidFill>
            <a:prstDash val="solid"/>
            <a:round/>
            <a:headEnd len="med" w="med" type="none"/>
            <a:tailEnd len="med" w="med" type="triangle"/>
          </a:ln>
        </p:spPr>
      </p:cxnSp>
      <p:cxnSp>
        <p:nvCxnSpPr>
          <p:cNvPr id="1052" name="Shape 1052"/>
          <p:cNvCxnSpPr/>
          <p:nvPr/>
        </p:nvCxnSpPr>
        <p:spPr>
          <a:xfrm>
            <a:off x="5812000" y="2639450"/>
            <a:ext cx="1922700" cy="276600"/>
          </a:xfrm>
          <a:prstGeom prst="straightConnector1">
            <a:avLst/>
          </a:prstGeom>
          <a:noFill/>
          <a:ln cap="flat" cmpd="sng" w="9525">
            <a:solidFill>
              <a:schemeClr val="dk2"/>
            </a:solidFill>
            <a:prstDash val="solid"/>
            <a:round/>
            <a:headEnd len="med" w="med" type="none"/>
            <a:tailEnd len="med" w="med" type="triangle"/>
          </a:ln>
        </p:spPr>
      </p:cxnSp>
      <p:cxnSp>
        <p:nvCxnSpPr>
          <p:cNvPr id="1053" name="Shape 1053"/>
          <p:cNvCxnSpPr/>
          <p:nvPr/>
        </p:nvCxnSpPr>
        <p:spPr>
          <a:xfrm>
            <a:off x="5812000" y="2639450"/>
            <a:ext cx="2307300" cy="276600"/>
          </a:xfrm>
          <a:prstGeom prst="straightConnector1">
            <a:avLst/>
          </a:prstGeom>
          <a:noFill/>
          <a:ln cap="flat" cmpd="sng" w="9525">
            <a:solidFill>
              <a:schemeClr val="dk2"/>
            </a:solidFill>
            <a:prstDash val="solid"/>
            <a:round/>
            <a:headEnd len="med" w="med" type="none"/>
            <a:tailEnd len="med" w="med" type="triangle"/>
          </a:ln>
        </p:spPr>
      </p:cxnSp>
      <p:cxnSp>
        <p:nvCxnSpPr>
          <p:cNvPr id="1054" name="Shape 1054"/>
          <p:cNvCxnSpPr/>
          <p:nvPr/>
        </p:nvCxnSpPr>
        <p:spPr>
          <a:xfrm>
            <a:off x="5812000" y="2639450"/>
            <a:ext cx="2691600" cy="276600"/>
          </a:xfrm>
          <a:prstGeom prst="straightConnector1">
            <a:avLst/>
          </a:prstGeom>
          <a:noFill/>
          <a:ln cap="flat" cmpd="sng" w="9525">
            <a:solidFill>
              <a:schemeClr val="dk2"/>
            </a:solidFill>
            <a:prstDash val="solid"/>
            <a:round/>
            <a:headEnd len="med" w="med" type="none"/>
            <a:tailEnd len="med" w="med" type="triangle"/>
          </a:ln>
        </p:spPr>
      </p:cxnSp>
      <p:cxnSp>
        <p:nvCxnSpPr>
          <p:cNvPr id="1055" name="Shape 1055"/>
          <p:cNvCxnSpPr/>
          <p:nvPr/>
        </p:nvCxnSpPr>
        <p:spPr>
          <a:xfrm>
            <a:off x="5812000" y="2639450"/>
            <a:ext cx="3076200" cy="276600"/>
          </a:xfrm>
          <a:prstGeom prst="straightConnector1">
            <a:avLst/>
          </a:prstGeom>
          <a:noFill/>
          <a:ln cap="flat" cmpd="sng" w="9525">
            <a:solidFill>
              <a:schemeClr val="dk2"/>
            </a:solidFill>
            <a:prstDash val="solid"/>
            <a:round/>
            <a:headEnd len="med" w="med" type="none"/>
            <a:tailEnd len="med" w="med" type="triangle"/>
          </a:ln>
        </p:spPr>
      </p:cxnSp>
      <p:cxnSp>
        <p:nvCxnSpPr>
          <p:cNvPr id="1056" name="Shape 1056"/>
          <p:cNvCxnSpPr/>
          <p:nvPr/>
        </p:nvCxnSpPr>
        <p:spPr>
          <a:xfrm>
            <a:off x="8888200" y="2639450"/>
            <a:ext cx="0" cy="276600"/>
          </a:xfrm>
          <a:prstGeom prst="straightConnector1">
            <a:avLst/>
          </a:prstGeom>
          <a:noFill/>
          <a:ln cap="flat" cmpd="sng" w="9525">
            <a:solidFill>
              <a:schemeClr val="dk2"/>
            </a:solidFill>
            <a:prstDash val="solid"/>
            <a:round/>
            <a:headEnd len="med" w="med" type="none"/>
            <a:tailEnd len="med" w="med" type="triangle"/>
          </a:ln>
        </p:spPr>
      </p:cxnSp>
      <p:cxnSp>
        <p:nvCxnSpPr>
          <p:cNvPr id="1057" name="Shape 1057"/>
          <p:cNvCxnSpPr/>
          <p:nvPr/>
        </p:nvCxnSpPr>
        <p:spPr>
          <a:xfrm flipH="1">
            <a:off x="8503600" y="2639450"/>
            <a:ext cx="384600" cy="276600"/>
          </a:xfrm>
          <a:prstGeom prst="straightConnector1">
            <a:avLst/>
          </a:prstGeom>
          <a:noFill/>
          <a:ln cap="flat" cmpd="sng" w="9525">
            <a:solidFill>
              <a:schemeClr val="dk2"/>
            </a:solidFill>
            <a:prstDash val="solid"/>
            <a:round/>
            <a:headEnd len="med" w="med" type="none"/>
            <a:tailEnd len="med" w="med" type="triangle"/>
          </a:ln>
        </p:spPr>
      </p:cxnSp>
      <p:cxnSp>
        <p:nvCxnSpPr>
          <p:cNvPr id="1058" name="Shape 1058"/>
          <p:cNvCxnSpPr/>
          <p:nvPr/>
        </p:nvCxnSpPr>
        <p:spPr>
          <a:xfrm flipH="1">
            <a:off x="8119000" y="2639450"/>
            <a:ext cx="769200" cy="276600"/>
          </a:xfrm>
          <a:prstGeom prst="straightConnector1">
            <a:avLst/>
          </a:prstGeom>
          <a:noFill/>
          <a:ln cap="flat" cmpd="sng" w="9525">
            <a:solidFill>
              <a:schemeClr val="dk2"/>
            </a:solidFill>
            <a:prstDash val="solid"/>
            <a:round/>
            <a:headEnd len="med" w="med" type="none"/>
            <a:tailEnd len="med" w="med" type="triangle"/>
          </a:ln>
        </p:spPr>
      </p:cxnSp>
      <p:cxnSp>
        <p:nvCxnSpPr>
          <p:cNvPr id="1059" name="Shape 1059"/>
          <p:cNvCxnSpPr/>
          <p:nvPr/>
        </p:nvCxnSpPr>
        <p:spPr>
          <a:xfrm flipH="1">
            <a:off x="7734700" y="2639450"/>
            <a:ext cx="1153500" cy="276600"/>
          </a:xfrm>
          <a:prstGeom prst="straightConnector1">
            <a:avLst/>
          </a:prstGeom>
          <a:noFill/>
          <a:ln cap="flat" cmpd="sng" w="9525">
            <a:solidFill>
              <a:schemeClr val="dk2"/>
            </a:solidFill>
            <a:prstDash val="solid"/>
            <a:round/>
            <a:headEnd len="med" w="med" type="none"/>
            <a:tailEnd len="med" w="med" type="triangle"/>
          </a:ln>
        </p:spPr>
      </p:cxnSp>
      <p:cxnSp>
        <p:nvCxnSpPr>
          <p:cNvPr id="1060" name="Shape 1060"/>
          <p:cNvCxnSpPr/>
          <p:nvPr/>
        </p:nvCxnSpPr>
        <p:spPr>
          <a:xfrm flipH="1">
            <a:off x="7350100" y="2639450"/>
            <a:ext cx="1538100" cy="276600"/>
          </a:xfrm>
          <a:prstGeom prst="straightConnector1">
            <a:avLst/>
          </a:prstGeom>
          <a:noFill/>
          <a:ln cap="flat" cmpd="sng" w="9525">
            <a:solidFill>
              <a:schemeClr val="dk2"/>
            </a:solidFill>
            <a:prstDash val="solid"/>
            <a:round/>
            <a:headEnd len="med" w="med" type="none"/>
            <a:tailEnd len="med" w="med" type="triangle"/>
          </a:ln>
        </p:spPr>
      </p:cxnSp>
      <p:cxnSp>
        <p:nvCxnSpPr>
          <p:cNvPr id="1061" name="Shape 1061"/>
          <p:cNvCxnSpPr/>
          <p:nvPr/>
        </p:nvCxnSpPr>
        <p:spPr>
          <a:xfrm flipH="1">
            <a:off x="6965500" y="2639450"/>
            <a:ext cx="1922700" cy="276600"/>
          </a:xfrm>
          <a:prstGeom prst="straightConnector1">
            <a:avLst/>
          </a:prstGeom>
          <a:noFill/>
          <a:ln cap="flat" cmpd="sng" w="9525">
            <a:solidFill>
              <a:schemeClr val="dk2"/>
            </a:solidFill>
            <a:prstDash val="solid"/>
            <a:round/>
            <a:headEnd len="med" w="med" type="none"/>
            <a:tailEnd len="med" w="med" type="triangle"/>
          </a:ln>
        </p:spPr>
      </p:cxnSp>
      <p:cxnSp>
        <p:nvCxnSpPr>
          <p:cNvPr id="1062" name="Shape 1062"/>
          <p:cNvCxnSpPr/>
          <p:nvPr/>
        </p:nvCxnSpPr>
        <p:spPr>
          <a:xfrm flipH="1">
            <a:off x="6580900" y="2639450"/>
            <a:ext cx="2307300" cy="276600"/>
          </a:xfrm>
          <a:prstGeom prst="straightConnector1">
            <a:avLst/>
          </a:prstGeom>
          <a:noFill/>
          <a:ln cap="flat" cmpd="sng" w="9525">
            <a:solidFill>
              <a:schemeClr val="dk2"/>
            </a:solidFill>
            <a:prstDash val="solid"/>
            <a:round/>
            <a:headEnd len="med" w="med" type="none"/>
            <a:tailEnd len="med" w="med" type="triangle"/>
          </a:ln>
        </p:spPr>
      </p:cxnSp>
      <p:cxnSp>
        <p:nvCxnSpPr>
          <p:cNvPr id="1063" name="Shape 1063"/>
          <p:cNvCxnSpPr/>
          <p:nvPr/>
        </p:nvCxnSpPr>
        <p:spPr>
          <a:xfrm flipH="1">
            <a:off x="6196600" y="2639450"/>
            <a:ext cx="2691600" cy="276600"/>
          </a:xfrm>
          <a:prstGeom prst="straightConnector1">
            <a:avLst/>
          </a:prstGeom>
          <a:noFill/>
          <a:ln cap="flat" cmpd="sng" w="9525">
            <a:solidFill>
              <a:schemeClr val="dk2"/>
            </a:solidFill>
            <a:prstDash val="solid"/>
            <a:round/>
            <a:headEnd len="med" w="med" type="none"/>
            <a:tailEnd len="med" w="med" type="triangle"/>
          </a:ln>
        </p:spPr>
      </p:cxnSp>
      <p:cxnSp>
        <p:nvCxnSpPr>
          <p:cNvPr id="1064" name="Shape 1064"/>
          <p:cNvCxnSpPr/>
          <p:nvPr/>
        </p:nvCxnSpPr>
        <p:spPr>
          <a:xfrm flipH="1">
            <a:off x="5812000" y="2639450"/>
            <a:ext cx="3076200" cy="276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8" name="Shape 1068"/>
        <p:cNvGrpSpPr/>
        <p:nvPr/>
      </p:nvGrpSpPr>
      <p:grpSpPr>
        <a:xfrm>
          <a:off x="0" y="0"/>
          <a:ext cx="0" cy="0"/>
          <a:chOff x="0" y="0"/>
          <a:chExt cx="0" cy="0"/>
        </a:xfrm>
      </p:grpSpPr>
      <p:sp>
        <p:nvSpPr>
          <p:cNvPr id="1069" name="Shape 10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Neural network: training</a:t>
            </a:r>
            <a:endParaRPr/>
          </a:p>
        </p:txBody>
      </p:sp>
      <p:sp>
        <p:nvSpPr>
          <p:cNvPr id="1070" name="Shape 10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Algorithms exist for </a:t>
            </a:r>
            <a:r>
              <a:rPr i="1" lang="en"/>
              <a:t>supervised learning</a:t>
            </a:r>
            <a:r>
              <a:rPr lang="en"/>
              <a:t>: given the input, you know the output</a:t>
            </a:r>
            <a:endParaRPr/>
          </a:p>
          <a:p>
            <a:pPr indent="-342900" lvl="0" marL="457200" rtl="0">
              <a:spcBef>
                <a:spcPts val="1600"/>
              </a:spcBef>
              <a:spcAft>
                <a:spcPts val="0"/>
              </a:spcAft>
              <a:buSzPts val="1800"/>
              <a:buChar char="●"/>
            </a:pPr>
            <a:r>
              <a:rPr lang="en"/>
              <a:t>Train a neural net to learn my value function, as a starting point</a:t>
            </a:r>
            <a:endParaRPr/>
          </a:p>
          <a:p>
            <a:pPr indent="-342900" lvl="0" marL="457200" rtl="0">
              <a:spcBef>
                <a:spcPts val="0"/>
              </a:spcBef>
              <a:spcAft>
                <a:spcPts val="0"/>
              </a:spcAft>
              <a:buSzPts val="1800"/>
              <a:buChar char="●"/>
            </a:pPr>
            <a:r>
              <a:rPr lang="en"/>
              <a:t>Got within 4% of the real thing</a:t>
            </a:r>
            <a:endParaRPr/>
          </a:p>
          <a:p>
            <a:pPr indent="0" lvl="0" marL="0" rtl="0">
              <a:spcBef>
                <a:spcPts val="1600"/>
              </a:spcBef>
              <a:spcAft>
                <a:spcPts val="0"/>
              </a:spcAft>
              <a:buNone/>
            </a:pPr>
            <a:r>
              <a:rPr lang="en"/>
              <a:t>Making it better requires </a:t>
            </a:r>
            <a:r>
              <a:rPr i="1" lang="en"/>
              <a:t>unsupervised learning</a:t>
            </a:r>
            <a:r>
              <a:rPr lang="en"/>
              <a:t>: we don’t know the desired output</a:t>
            </a:r>
            <a:endParaRPr/>
          </a:p>
          <a:p>
            <a:pPr indent="-342900" lvl="0" marL="457200" rtl="0">
              <a:spcBef>
                <a:spcPts val="1600"/>
              </a:spcBef>
              <a:spcAft>
                <a:spcPts val="0"/>
              </a:spcAft>
              <a:buSzPts val="1800"/>
              <a:buChar char="●"/>
            </a:pPr>
            <a:r>
              <a:rPr lang="en"/>
              <a:t>Here we can use the genetic algorithm again</a:t>
            </a:r>
            <a:endParaRPr/>
          </a:p>
          <a:p>
            <a:pPr indent="-342900" lvl="0" marL="457200" rtl="0">
              <a:spcBef>
                <a:spcPts val="0"/>
              </a:spcBef>
              <a:spcAft>
                <a:spcPts val="0"/>
              </a:spcAft>
              <a:buSzPts val="1800"/>
              <a:buChar char="●"/>
            </a:pPr>
            <a:r>
              <a:rPr lang="en"/>
              <a:t>Genes now represent neuron weights</a:t>
            </a:r>
            <a:endParaRPr/>
          </a:p>
          <a:p>
            <a:pPr indent="-342900" lvl="0" marL="457200" rtl="0">
              <a:spcBef>
                <a:spcPts val="0"/>
              </a:spcBef>
              <a:spcAft>
                <a:spcPts val="0"/>
              </a:spcAft>
              <a:buSzPts val="1800"/>
              <a:buChar char="●"/>
            </a:pPr>
            <a:r>
              <a:rPr lang="en"/>
              <a:t>But there are hundreds of them, instead of 20</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4" name="Shape 1074"/>
        <p:cNvGrpSpPr/>
        <p:nvPr/>
      </p:nvGrpSpPr>
      <p:grpSpPr>
        <a:xfrm>
          <a:off x="0" y="0"/>
          <a:ext cx="0" cy="0"/>
          <a:chOff x="0" y="0"/>
          <a:chExt cx="0" cy="0"/>
        </a:xfrm>
      </p:grpSpPr>
      <p:sp>
        <p:nvSpPr>
          <p:cNvPr id="1075" name="Shape 10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Neural networks: why it didn’t work for me</a:t>
            </a:r>
            <a:endParaRPr/>
          </a:p>
        </p:txBody>
      </p:sp>
      <p:sp>
        <p:nvSpPr>
          <p:cNvPr id="1076" name="Shape 10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Problems with neural networks:</a:t>
            </a:r>
            <a:endParaRPr/>
          </a:p>
          <a:p>
            <a:pPr indent="-342900" lvl="0" marL="457200" rtl="0">
              <a:spcBef>
                <a:spcPts val="1600"/>
              </a:spcBef>
              <a:spcAft>
                <a:spcPts val="0"/>
              </a:spcAft>
              <a:buSzPts val="1800"/>
              <a:buChar char="●"/>
            </a:pPr>
            <a:r>
              <a:rPr lang="en"/>
              <a:t>Many decisions to make</a:t>
            </a:r>
            <a:endParaRPr/>
          </a:p>
          <a:p>
            <a:pPr indent="-317500" lvl="1" marL="914400" rtl="0">
              <a:spcBef>
                <a:spcPts val="0"/>
              </a:spcBef>
              <a:spcAft>
                <a:spcPts val="0"/>
              </a:spcAft>
              <a:buSzPts val="1400"/>
              <a:buChar char="○"/>
            </a:pPr>
            <a:r>
              <a:rPr lang="en"/>
              <a:t>Conversion of board position to input numbers</a:t>
            </a:r>
            <a:endParaRPr/>
          </a:p>
          <a:p>
            <a:pPr indent="-317500" lvl="1" marL="914400" rtl="0">
              <a:spcBef>
                <a:spcPts val="0"/>
              </a:spcBef>
              <a:spcAft>
                <a:spcPts val="0"/>
              </a:spcAft>
              <a:buSzPts val="1400"/>
              <a:buChar char="○"/>
            </a:pPr>
            <a:r>
              <a:rPr lang="en"/>
              <a:t>Shape of the network</a:t>
            </a:r>
            <a:endParaRPr/>
          </a:p>
          <a:p>
            <a:pPr indent="-317500" lvl="1" marL="914400" rtl="0">
              <a:spcBef>
                <a:spcPts val="0"/>
              </a:spcBef>
              <a:spcAft>
                <a:spcPts val="0"/>
              </a:spcAft>
              <a:buSzPts val="1400"/>
              <a:buChar char="○"/>
            </a:pPr>
            <a:r>
              <a:rPr lang="en"/>
              <a:t>Number of layers</a:t>
            </a:r>
            <a:endParaRPr/>
          </a:p>
          <a:p>
            <a:pPr indent="-317500" lvl="1" marL="914400" rtl="0">
              <a:spcBef>
                <a:spcPts val="0"/>
              </a:spcBef>
              <a:spcAft>
                <a:spcPts val="0"/>
              </a:spcAft>
              <a:buSzPts val="1400"/>
              <a:buChar char="○"/>
            </a:pPr>
            <a:r>
              <a:rPr lang="en"/>
              <a:t>Number of neurons in each layer</a:t>
            </a:r>
            <a:endParaRPr/>
          </a:p>
          <a:p>
            <a:pPr indent="-342900" lvl="0" marL="457200" rtl="0">
              <a:spcBef>
                <a:spcPts val="0"/>
              </a:spcBef>
              <a:spcAft>
                <a:spcPts val="0"/>
              </a:spcAft>
              <a:buSzPts val="1800"/>
              <a:buChar char="●"/>
            </a:pPr>
            <a:r>
              <a:rPr lang="en"/>
              <a:t>Plus the parameters of the genetic algorithm (generation size, mutation rate, …)</a:t>
            </a:r>
            <a:endParaRPr/>
          </a:p>
          <a:p>
            <a:pPr indent="-342900" lvl="0" marL="457200" rtl="0">
              <a:spcBef>
                <a:spcPts val="0"/>
              </a:spcBef>
              <a:spcAft>
                <a:spcPts val="0"/>
              </a:spcAft>
              <a:buSzPts val="1800"/>
              <a:buChar char="●"/>
            </a:pPr>
            <a:r>
              <a:rPr lang="en"/>
              <a:t>It’s a black box: the computations can be made visible, but are meaningless</a:t>
            </a:r>
            <a:endParaRPr/>
          </a:p>
          <a:p>
            <a:pPr indent="-342900" lvl="0" marL="457200" rtl="0">
              <a:spcBef>
                <a:spcPts val="0"/>
              </a:spcBef>
              <a:spcAft>
                <a:spcPts val="0"/>
              </a:spcAft>
              <a:buSzPts val="1800"/>
              <a:buChar char="●"/>
            </a:pPr>
            <a:r>
              <a:rPr lang="en"/>
              <a:t>If it doesn’t perform well, it’s really hard to find out why!</a:t>
            </a:r>
            <a:endParaRPr/>
          </a:p>
          <a:p>
            <a:pPr indent="0" lvl="0" marL="0" rtl="0">
              <a:spcBef>
                <a:spcPts val="1600"/>
              </a:spcBef>
              <a:spcAft>
                <a:spcPts val="1600"/>
              </a:spcAft>
              <a:buNone/>
            </a:pPr>
            <a:r>
              <a:rPr lang="en"/>
              <a:t>Abandoned this approach because it would take too long to get right</a:t>
            </a:r>
            <a:endParaRPr/>
          </a:p>
        </p:txBody>
      </p:sp>
      <p:sp>
        <p:nvSpPr>
          <p:cNvPr id="1077" name="Shape 1077"/>
          <p:cNvSpPr txBox="1"/>
          <p:nvPr>
            <p:ph idx="1" type="body"/>
          </p:nvPr>
        </p:nvSpPr>
        <p:spPr>
          <a:xfrm>
            <a:off x="311700" y="4568875"/>
            <a:ext cx="8520600" cy="572700"/>
          </a:xfrm>
          <a:prstGeom prst="rect">
            <a:avLst/>
          </a:prstGeom>
        </p:spPr>
        <p:txBody>
          <a:bodyPr anchorCtr="0" anchor="b" bIns="91425" lIns="91425" spcFirstLastPara="1" rIns="91425" wrap="square" tIns="91425">
            <a:noAutofit/>
          </a:bodyPr>
          <a:lstStyle/>
          <a:p>
            <a:pPr indent="0" lvl="0" marL="0" rtl="0">
              <a:spcBef>
                <a:spcPts val="0"/>
              </a:spcBef>
              <a:spcAft>
                <a:spcPts val="1600"/>
              </a:spcAft>
              <a:buNone/>
            </a:pPr>
            <a:r>
              <a:rPr lang="en" u="sng">
                <a:solidFill>
                  <a:schemeClr val="hlink"/>
                </a:solidFill>
                <a:hlinkClick r:id="rId3"/>
              </a:rPr>
              <a:t>Back</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1" name="Shape 1081"/>
        <p:cNvGrpSpPr/>
        <p:nvPr/>
      </p:nvGrpSpPr>
      <p:grpSpPr>
        <a:xfrm>
          <a:off x="0" y="0"/>
          <a:ext cx="0" cy="0"/>
          <a:chOff x="0" y="0"/>
          <a:chExt cx="0" cy="0"/>
        </a:xfrm>
      </p:grpSpPr>
      <p:sp>
        <p:nvSpPr>
          <p:cNvPr id="1082" name="Shape 10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Monte Carlo tree search: core idea</a:t>
            </a:r>
            <a:endParaRPr/>
          </a:p>
        </p:txBody>
      </p:sp>
      <p:sp>
        <p:nvSpPr>
          <p:cNvPr id="1083" name="Shape 108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MCTS: used by the strongest Go AIs (e.g. Google’s AlphaGo)</a:t>
            </a:r>
            <a:endParaRPr/>
          </a:p>
          <a:p>
            <a:pPr indent="-342900" lvl="0" marL="457200" rtl="0">
              <a:spcBef>
                <a:spcPts val="1600"/>
              </a:spcBef>
              <a:spcAft>
                <a:spcPts val="0"/>
              </a:spcAft>
              <a:buSzPts val="1800"/>
              <a:buChar char="●"/>
            </a:pPr>
            <a:r>
              <a:rPr lang="en"/>
              <a:t>For each possible move, play a large number of games</a:t>
            </a:r>
            <a:br>
              <a:rPr lang="en"/>
            </a:br>
            <a:r>
              <a:rPr lang="en"/>
              <a:t>until the end, </a:t>
            </a:r>
            <a:r>
              <a:rPr i="1" lang="en"/>
              <a:t>completely at random</a:t>
            </a:r>
            <a:br>
              <a:rPr lang="en"/>
            </a:br>
            <a:r>
              <a:rPr lang="en"/>
              <a:t>(</a:t>
            </a:r>
            <a:r>
              <a:rPr lang="en"/>
              <a:t>Monte Carlo town is home to a famous casino</a:t>
            </a:r>
            <a:r>
              <a:rPr lang="en"/>
              <a:t>)</a:t>
            </a:r>
            <a:endParaRPr i="1"/>
          </a:p>
          <a:p>
            <a:pPr indent="-342900" lvl="0" marL="457200" rtl="0">
              <a:spcBef>
                <a:spcPts val="0"/>
              </a:spcBef>
              <a:spcAft>
                <a:spcPts val="0"/>
              </a:spcAft>
              <a:buSzPts val="1800"/>
              <a:buChar char="●"/>
            </a:pPr>
            <a:r>
              <a:rPr lang="en"/>
              <a:t>Pick the move that wins most often</a:t>
            </a:r>
            <a:endParaRPr/>
          </a:p>
        </p:txBody>
      </p:sp>
      <p:sp>
        <p:nvSpPr>
          <p:cNvPr id="1084" name="Shape 1084"/>
          <p:cNvSpPr/>
          <p:nvPr/>
        </p:nvSpPr>
        <p:spPr>
          <a:xfrm>
            <a:off x="7135325" y="1812850"/>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Average"/>
              <a:ea typeface="Average"/>
              <a:cs typeface="Average"/>
              <a:sym typeface="Average"/>
            </a:endParaRPr>
          </a:p>
        </p:txBody>
      </p:sp>
      <p:sp>
        <p:nvSpPr>
          <p:cNvPr id="1085" name="Shape 1085"/>
          <p:cNvSpPr/>
          <p:nvPr/>
        </p:nvSpPr>
        <p:spPr>
          <a:xfrm>
            <a:off x="7135325" y="2868875"/>
            <a:ext cx="572700" cy="572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Average"/>
                <a:ea typeface="Average"/>
                <a:cs typeface="Average"/>
                <a:sym typeface="Average"/>
              </a:rPr>
              <a:t>25%</a:t>
            </a:r>
            <a:endParaRPr sz="1600">
              <a:latin typeface="Average"/>
              <a:ea typeface="Average"/>
              <a:cs typeface="Average"/>
              <a:sym typeface="Average"/>
            </a:endParaRPr>
          </a:p>
        </p:txBody>
      </p:sp>
      <p:sp>
        <p:nvSpPr>
          <p:cNvPr id="1086" name="Shape 1086"/>
          <p:cNvSpPr/>
          <p:nvPr/>
        </p:nvSpPr>
        <p:spPr>
          <a:xfrm>
            <a:off x="6011050" y="2868875"/>
            <a:ext cx="572700" cy="572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Average"/>
                <a:ea typeface="Average"/>
                <a:cs typeface="Average"/>
                <a:sym typeface="Average"/>
              </a:rPr>
              <a:t>23%</a:t>
            </a:r>
            <a:endParaRPr sz="1600">
              <a:latin typeface="Average"/>
              <a:ea typeface="Average"/>
              <a:cs typeface="Average"/>
              <a:sym typeface="Average"/>
            </a:endParaRPr>
          </a:p>
        </p:txBody>
      </p:sp>
      <p:sp>
        <p:nvSpPr>
          <p:cNvPr id="1087" name="Shape 1087"/>
          <p:cNvSpPr/>
          <p:nvPr/>
        </p:nvSpPr>
        <p:spPr>
          <a:xfrm>
            <a:off x="8259600" y="2868875"/>
            <a:ext cx="572700" cy="572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Average"/>
                <a:ea typeface="Average"/>
                <a:cs typeface="Average"/>
                <a:sym typeface="Average"/>
              </a:rPr>
              <a:t>19%</a:t>
            </a:r>
            <a:endParaRPr sz="1600">
              <a:latin typeface="Average"/>
              <a:ea typeface="Average"/>
              <a:cs typeface="Average"/>
              <a:sym typeface="Average"/>
            </a:endParaRPr>
          </a:p>
        </p:txBody>
      </p:sp>
      <p:cxnSp>
        <p:nvCxnSpPr>
          <p:cNvPr id="1088" name="Shape 1088"/>
          <p:cNvCxnSpPr>
            <a:stCxn id="1084" idx="2"/>
            <a:endCxn id="1086" idx="0"/>
          </p:cNvCxnSpPr>
          <p:nvPr/>
        </p:nvCxnSpPr>
        <p:spPr>
          <a:xfrm flipH="1">
            <a:off x="6297275" y="2385550"/>
            <a:ext cx="1124400" cy="483300"/>
          </a:xfrm>
          <a:prstGeom prst="straightConnector1">
            <a:avLst/>
          </a:prstGeom>
          <a:noFill/>
          <a:ln cap="flat" cmpd="sng" w="28575">
            <a:solidFill>
              <a:srgbClr val="FF0000"/>
            </a:solidFill>
            <a:prstDash val="solid"/>
            <a:round/>
            <a:headEnd len="med" w="med" type="none"/>
            <a:tailEnd len="med" w="med" type="triangle"/>
          </a:ln>
        </p:spPr>
      </p:cxnSp>
      <p:cxnSp>
        <p:nvCxnSpPr>
          <p:cNvPr id="1089" name="Shape 1089"/>
          <p:cNvCxnSpPr>
            <a:stCxn id="1084" idx="2"/>
            <a:endCxn id="1085" idx="0"/>
          </p:cNvCxnSpPr>
          <p:nvPr/>
        </p:nvCxnSpPr>
        <p:spPr>
          <a:xfrm>
            <a:off x="7421675" y="2385550"/>
            <a:ext cx="0" cy="483300"/>
          </a:xfrm>
          <a:prstGeom prst="straightConnector1">
            <a:avLst/>
          </a:prstGeom>
          <a:noFill/>
          <a:ln cap="flat" cmpd="sng" w="28575">
            <a:solidFill>
              <a:srgbClr val="FF0000"/>
            </a:solidFill>
            <a:prstDash val="solid"/>
            <a:round/>
            <a:headEnd len="med" w="med" type="none"/>
            <a:tailEnd len="med" w="med" type="triangle"/>
          </a:ln>
        </p:spPr>
      </p:cxnSp>
      <p:cxnSp>
        <p:nvCxnSpPr>
          <p:cNvPr id="1090" name="Shape 1090"/>
          <p:cNvCxnSpPr>
            <a:stCxn id="1084" idx="2"/>
            <a:endCxn id="1087" idx="0"/>
          </p:cNvCxnSpPr>
          <p:nvPr/>
        </p:nvCxnSpPr>
        <p:spPr>
          <a:xfrm>
            <a:off x="7421675" y="2385550"/>
            <a:ext cx="1124400" cy="483300"/>
          </a:xfrm>
          <a:prstGeom prst="straightConnector1">
            <a:avLst/>
          </a:prstGeom>
          <a:noFill/>
          <a:ln cap="flat" cmpd="sng" w="28575">
            <a:solidFill>
              <a:srgbClr val="FF0000"/>
            </a:solidFill>
            <a:prstDash val="solid"/>
            <a:round/>
            <a:headEnd len="med" w="med" type="none"/>
            <a:tailEnd len="med" w="med" type="triangle"/>
          </a:ln>
        </p:spPr>
      </p:cxnSp>
      <p:cxnSp>
        <p:nvCxnSpPr>
          <p:cNvPr id="1091" name="Shape 1091"/>
          <p:cNvCxnSpPr>
            <a:stCxn id="1086" idx="2"/>
          </p:cNvCxnSpPr>
          <p:nvPr/>
        </p:nvCxnSpPr>
        <p:spPr>
          <a:xfrm>
            <a:off x="6297400" y="3441575"/>
            <a:ext cx="0" cy="645600"/>
          </a:xfrm>
          <a:prstGeom prst="straightConnector1">
            <a:avLst/>
          </a:prstGeom>
          <a:noFill/>
          <a:ln cap="flat" cmpd="sng" w="28575">
            <a:solidFill>
              <a:schemeClr val="accent3"/>
            </a:solidFill>
            <a:prstDash val="dot"/>
            <a:round/>
            <a:headEnd len="med" w="med" type="none"/>
            <a:tailEnd len="med" w="med" type="triangle"/>
          </a:ln>
        </p:spPr>
      </p:cxnSp>
      <p:cxnSp>
        <p:nvCxnSpPr>
          <p:cNvPr id="1092" name="Shape 1092"/>
          <p:cNvCxnSpPr/>
          <p:nvPr/>
        </p:nvCxnSpPr>
        <p:spPr>
          <a:xfrm>
            <a:off x="7421675" y="3441600"/>
            <a:ext cx="0" cy="645600"/>
          </a:xfrm>
          <a:prstGeom prst="straightConnector1">
            <a:avLst/>
          </a:prstGeom>
          <a:noFill/>
          <a:ln cap="flat" cmpd="sng" w="28575">
            <a:solidFill>
              <a:schemeClr val="accent3"/>
            </a:solidFill>
            <a:prstDash val="dot"/>
            <a:round/>
            <a:headEnd len="med" w="med" type="none"/>
            <a:tailEnd len="med" w="med" type="triangle"/>
          </a:ln>
        </p:spPr>
      </p:cxnSp>
      <p:cxnSp>
        <p:nvCxnSpPr>
          <p:cNvPr id="1093" name="Shape 1093"/>
          <p:cNvCxnSpPr/>
          <p:nvPr/>
        </p:nvCxnSpPr>
        <p:spPr>
          <a:xfrm>
            <a:off x="8545950" y="3441575"/>
            <a:ext cx="0" cy="645600"/>
          </a:xfrm>
          <a:prstGeom prst="straightConnector1">
            <a:avLst/>
          </a:prstGeom>
          <a:noFill/>
          <a:ln cap="flat" cmpd="sng" w="28575">
            <a:solidFill>
              <a:schemeClr val="accent3"/>
            </a:solidFill>
            <a:prstDash val="dot"/>
            <a:round/>
            <a:headEnd len="med" w="med" type="none"/>
            <a:tailEnd len="med" w="med" type="triangle"/>
          </a:ln>
        </p:spPr>
      </p:cxn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7" name="Shape 1097"/>
        <p:cNvGrpSpPr/>
        <p:nvPr/>
      </p:nvGrpSpPr>
      <p:grpSpPr>
        <a:xfrm>
          <a:off x="0" y="0"/>
          <a:ext cx="0" cy="0"/>
          <a:chOff x="0" y="0"/>
          <a:chExt cx="0" cy="0"/>
        </a:xfrm>
      </p:grpSpPr>
      <p:sp>
        <p:nvSpPr>
          <p:cNvPr id="1098" name="Shape 10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Monte Carlo tree search: exploration vs. exploitation</a:t>
            </a:r>
            <a:endParaRPr/>
          </a:p>
        </p:txBody>
      </p:sp>
      <p:sp>
        <p:nvSpPr>
          <p:cNvPr id="1099" name="Shape 109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“Pure” MCTS wastes a lot of time on moves almost certain to be bad</a:t>
            </a:r>
            <a:endParaRPr/>
          </a:p>
          <a:p>
            <a:pPr indent="-342900" lvl="0" marL="457200" rtl="0">
              <a:spcBef>
                <a:spcPts val="1600"/>
              </a:spcBef>
              <a:spcAft>
                <a:spcPts val="0"/>
              </a:spcAft>
              <a:buSzPts val="1800"/>
              <a:buChar char="●"/>
            </a:pPr>
            <a:r>
              <a:rPr lang="en"/>
              <a:t>Balance </a:t>
            </a:r>
            <a:r>
              <a:rPr i="1" lang="en"/>
              <a:t>exploration</a:t>
            </a:r>
            <a:r>
              <a:rPr lang="en"/>
              <a:t> (trying “bad” moves)</a:t>
            </a:r>
            <a:br>
              <a:rPr lang="en"/>
            </a:br>
            <a:r>
              <a:rPr lang="en"/>
              <a:t>against </a:t>
            </a:r>
            <a:r>
              <a:rPr i="1" lang="en"/>
              <a:t>exploitation</a:t>
            </a:r>
            <a:r>
              <a:rPr lang="en"/>
              <a:t> (trying “good” moves)</a:t>
            </a:r>
            <a:endParaRPr/>
          </a:p>
          <a:p>
            <a:pPr indent="-342900" lvl="0" marL="457200" rtl="0">
              <a:spcBef>
                <a:spcPts val="0"/>
              </a:spcBef>
              <a:spcAft>
                <a:spcPts val="0"/>
              </a:spcAft>
              <a:buSzPts val="1800"/>
              <a:buChar char="●"/>
            </a:pPr>
            <a:r>
              <a:rPr lang="en"/>
              <a:t>UCT formula: put more time into moves that seem</a:t>
            </a:r>
            <a:br>
              <a:rPr lang="en"/>
            </a:br>
            <a:r>
              <a:rPr lang="en"/>
              <a:t>good, without entirely ignoring apparently bad ones</a:t>
            </a:r>
            <a:br>
              <a:rPr lang="en"/>
            </a:br>
            <a:r>
              <a:rPr lang="en"/>
              <a:t>(they might just look bad due to bad luck)</a:t>
            </a:r>
            <a:endParaRPr/>
          </a:p>
          <a:p>
            <a:pPr indent="0" lvl="0" marL="0" rtl="0">
              <a:spcBef>
                <a:spcPts val="1600"/>
              </a:spcBef>
              <a:spcAft>
                <a:spcPts val="1600"/>
              </a:spcAft>
              <a:buNone/>
            </a:pPr>
            <a:r>
              <a:t/>
            </a:r>
            <a:endParaRPr/>
          </a:p>
        </p:txBody>
      </p:sp>
      <p:sp>
        <p:nvSpPr>
          <p:cNvPr id="1100" name="Shape 1100"/>
          <p:cNvSpPr/>
          <p:nvPr/>
        </p:nvSpPr>
        <p:spPr>
          <a:xfrm>
            <a:off x="7135325" y="1812850"/>
            <a:ext cx="5727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Average"/>
              <a:ea typeface="Average"/>
              <a:cs typeface="Average"/>
              <a:sym typeface="Average"/>
            </a:endParaRPr>
          </a:p>
        </p:txBody>
      </p:sp>
      <p:sp>
        <p:nvSpPr>
          <p:cNvPr id="1101" name="Shape 1101"/>
          <p:cNvSpPr/>
          <p:nvPr/>
        </p:nvSpPr>
        <p:spPr>
          <a:xfrm>
            <a:off x="7135325" y="2868875"/>
            <a:ext cx="572700" cy="572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Average"/>
                <a:ea typeface="Average"/>
                <a:cs typeface="Average"/>
                <a:sym typeface="Average"/>
              </a:rPr>
              <a:t>25%</a:t>
            </a:r>
            <a:endParaRPr sz="1600">
              <a:latin typeface="Average"/>
              <a:ea typeface="Average"/>
              <a:cs typeface="Average"/>
              <a:sym typeface="Average"/>
            </a:endParaRPr>
          </a:p>
        </p:txBody>
      </p:sp>
      <p:sp>
        <p:nvSpPr>
          <p:cNvPr id="1102" name="Shape 1102"/>
          <p:cNvSpPr/>
          <p:nvPr/>
        </p:nvSpPr>
        <p:spPr>
          <a:xfrm>
            <a:off x="6011050" y="2868875"/>
            <a:ext cx="572700" cy="572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Average"/>
                <a:ea typeface="Average"/>
                <a:cs typeface="Average"/>
                <a:sym typeface="Average"/>
              </a:rPr>
              <a:t>23%</a:t>
            </a:r>
            <a:endParaRPr sz="1600">
              <a:latin typeface="Average"/>
              <a:ea typeface="Average"/>
              <a:cs typeface="Average"/>
              <a:sym typeface="Average"/>
            </a:endParaRPr>
          </a:p>
        </p:txBody>
      </p:sp>
      <p:sp>
        <p:nvSpPr>
          <p:cNvPr id="1103" name="Shape 1103"/>
          <p:cNvSpPr/>
          <p:nvPr/>
        </p:nvSpPr>
        <p:spPr>
          <a:xfrm>
            <a:off x="8259600" y="2868875"/>
            <a:ext cx="572700" cy="572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Average"/>
                <a:ea typeface="Average"/>
                <a:cs typeface="Average"/>
                <a:sym typeface="Average"/>
              </a:rPr>
              <a:t>19%</a:t>
            </a:r>
            <a:endParaRPr sz="1600">
              <a:latin typeface="Average"/>
              <a:ea typeface="Average"/>
              <a:cs typeface="Average"/>
              <a:sym typeface="Average"/>
            </a:endParaRPr>
          </a:p>
        </p:txBody>
      </p:sp>
      <p:cxnSp>
        <p:nvCxnSpPr>
          <p:cNvPr id="1104" name="Shape 1104"/>
          <p:cNvCxnSpPr>
            <a:stCxn id="1100" idx="2"/>
            <a:endCxn id="1102" idx="0"/>
          </p:cNvCxnSpPr>
          <p:nvPr/>
        </p:nvCxnSpPr>
        <p:spPr>
          <a:xfrm flipH="1">
            <a:off x="6297275" y="2385550"/>
            <a:ext cx="1124400" cy="483300"/>
          </a:xfrm>
          <a:prstGeom prst="straightConnector1">
            <a:avLst/>
          </a:prstGeom>
          <a:noFill/>
          <a:ln cap="flat" cmpd="sng" w="28575">
            <a:solidFill>
              <a:srgbClr val="FF0000"/>
            </a:solidFill>
            <a:prstDash val="solid"/>
            <a:round/>
            <a:headEnd len="med" w="med" type="none"/>
            <a:tailEnd len="med" w="med" type="triangle"/>
          </a:ln>
        </p:spPr>
      </p:cxnSp>
      <p:cxnSp>
        <p:nvCxnSpPr>
          <p:cNvPr id="1105" name="Shape 1105"/>
          <p:cNvCxnSpPr>
            <a:stCxn id="1100" idx="2"/>
            <a:endCxn id="1101" idx="0"/>
          </p:cNvCxnSpPr>
          <p:nvPr/>
        </p:nvCxnSpPr>
        <p:spPr>
          <a:xfrm>
            <a:off x="7421675" y="2385550"/>
            <a:ext cx="0" cy="483300"/>
          </a:xfrm>
          <a:prstGeom prst="straightConnector1">
            <a:avLst/>
          </a:prstGeom>
          <a:noFill/>
          <a:ln cap="flat" cmpd="sng" w="28575">
            <a:solidFill>
              <a:srgbClr val="FF0000"/>
            </a:solidFill>
            <a:prstDash val="solid"/>
            <a:round/>
            <a:headEnd len="med" w="med" type="none"/>
            <a:tailEnd len="med" w="med" type="triangle"/>
          </a:ln>
        </p:spPr>
      </p:cxnSp>
      <p:cxnSp>
        <p:nvCxnSpPr>
          <p:cNvPr id="1106" name="Shape 1106"/>
          <p:cNvCxnSpPr>
            <a:stCxn id="1100" idx="2"/>
            <a:endCxn id="1103" idx="0"/>
          </p:cNvCxnSpPr>
          <p:nvPr/>
        </p:nvCxnSpPr>
        <p:spPr>
          <a:xfrm>
            <a:off x="7421675" y="2385550"/>
            <a:ext cx="1124400" cy="483300"/>
          </a:xfrm>
          <a:prstGeom prst="straightConnector1">
            <a:avLst/>
          </a:prstGeom>
          <a:noFill/>
          <a:ln cap="flat" cmpd="sng" w="28575">
            <a:solidFill>
              <a:srgbClr val="FF0000"/>
            </a:solidFill>
            <a:prstDash val="solid"/>
            <a:round/>
            <a:headEnd len="med" w="med" type="none"/>
            <a:tailEnd len="med" w="med" type="triangle"/>
          </a:ln>
        </p:spPr>
      </p:cxnSp>
      <p:cxnSp>
        <p:nvCxnSpPr>
          <p:cNvPr id="1107" name="Shape 1107"/>
          <p:cNvCxnSpPr>
            <a:stCxn id="1102" idx="2"/>
          </p:cNvCxnSpPr>
          <p:nvPr/>
        </p:nvCxnSpPr>
        <p:spPr>
          <a:xfrm>
            <a:off x="6297400" y="3441575"/>
            <a:ext cx="0" cy="645600"/>
          </a:xfrm>
          <a:prstGeom prst="straightConnector1">
            <a:avLst/>
          </a:prstGeom>
          <a:noFill/>
          <a:ln cap="flat" cmpd="sng" w="28575">
            <a:solidFill>
              <a:schemeClr val="accent3"/>
            </a:solidFill>
            <a:prstDash val="dot"/>
            <a:round/>
            <a:headEnd len="med" w="med" type="none"/>
            <a:tailEnd len="med" w="med" type="triangle"/>
          </a:ln>
        </p:spPr>
      </p:cxnSp>
      <p:cxnSp>
        <p:nvCxnSpPr>
          <p:cNvPr id="1108" name="Shape 1108"/>
          <p:cNvCxnSpPr/>
          <p:nvPr/>
        </p:nvCxnSpPr>
        <p:spPr>
          <a:xfrm>
            <a:off x="7421675" y="3441600"/>
            <a:ext cx="0" cy="645600"/>
          </a:xfrm>
          <a:prstGeom prst="straightConnector1">
            <a:avLst/>
          </a:prstGeom>
          <a:noFill/>
          <a:ln cap="flat" cmpd="sng" w="28575">
            <a:solidFill>
              <a:schemeClr val="accent3"/>
            </a:solidFill>
            <a:prstDash val="dot"/>
            <a:round/>
            <a:headEnd len="med" w="med" type="none"/>
            <a:tailEnd len="med" w="med" type="triangle"/>
          </a:ln>
        </p:spPr>
      </p:cxnSp>
      <p:cxnSp>
        <p:nvCxnSpPr>
          <p:cNvPr id="1109" name="Shape 1109"/>
          <p:cNvCxnSpPr/>
          <p:nvPr/>
        </p:nvCxnSpPr>
        <p:spPr>
          <a:xfrm>
            <a:off x="8545950" y="3441575"/>
            <a:ext cx="0" cy="645600"/>
          </a:xfrm>
          <a:prstGeom prst="straightConnector1">
            <a:avLst/>
          </a:prstGeom>
          <a:noFill/>
          <a:ln cap="flat" cmpd="sng" w="28575">
            <a:solidFill>
              <a:schemeClr val="accent3"/>
            </a:solidFill>
            <a:prstDash val="dot"/>
            <a:round/>
            <a:headEnd len="med" w="med" type="none"/>
            <a:tailEnd len="med" w="med" type="triangle"/>
          </a:ln>
        </p:spPr>
      </p:cxn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3" name="Shape 1113"/>
        <p:cNvGrpSpPr/>
        <p:nvPr/>
      </p:nvGrpSpPr>
      <p:grpSpPr>
        <a:xfrm>
          <a:off x="0" y="0"/>
          <a:ext cx="0" cy="0"/>
          <a:chOff x="0" y="0"/>
          <a:chExt cx="0" cy="0"/>
        </a:xfrm>
      </p:grpSpPr>
      <p:sp>
        <p:nvSpPr>
          <p:cNvPr id="1114" name="Shape 11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Monte Carlo tree search: why it didn’t work for me</a:t>
            </a:r>
            <a:endParaRPr/>
          </a:p>
        </p:txBody>
      </p:sp>
      <p:sp>
        <p:nvSpPr>
          <p:cNvPr id="1115" name="Shape 11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A game of Twistago is around 200 moves (2 players)</a:t>
            </a:r>
            <a:endParaRPr/>
          </a:p>
          <a:p>
            <a:pPr indent="-342900" lvl="0" marL="457200" rtl="0">
              <a:spcBef>
                <a:spcPts val="0"/>
              </a:spcBef>
              <a:spcAft>
                <a:spcPts val="0"/>
              </a:spcAft>
              <a:buSzPts val="1800"/>
              <a:buChar char="●"/>
            </a:pPr>
            <a:r>
              <a:rPr lang="en"/>
              <a:t>At ~10k positions per second, we can play out ~50 games per second</a:t>
            </a:r>
            <a:endParaRPr/>
          </a:p>
          <a:p>
            <a:pPr indent="-342900" lvl="0" marL="457200" rtl="0">
              <a:spcBef>
                <a:spcPts val="0"/>
              </a:spcBef>
              <a:spcAft>
                <a:spcPts val="0"/>
              </a:spcAft>
              <a:buSzPts val="1800"/>
              <a:buChar char="●"/>
            </a:pPr>
            <a:r>
              <a:rPr lang="en"/>
              <a:t>With 5 seconds of thinking time, we get only 250 data points</a:t>
            </a:r>
            <a:endParaRPr/>
          </a:p>
          <a:p>
            <a:pPr indent="-342900" lvl="0" marL="457200" rtl="0">
              <a:spcBef>
                <a:spcPts val="0"/>
              </a:spcBef>
              <a:spcAft>
                <a:spcPts val="0"/>
              </a:spcAft>
              <a:buSzPts val="1800"/>
              <a:buChar char="●"/>
            </a:pPr>
            <a:r>
              <a:rPr lang="en"/>
              <a:t>Due to the amount of randomness involved, this is not nearly enough</a:t>
            </a:r>
            <a:endParaRPr/>
          </a:p>
        </p:txBody>
      </p:sp>
      <p:sp>
        <p:nvSpPr>
          <p:cNvPr id="1116" name="Shape 1116"/>
          <p:cNvSpPr txBox="1"/>
          <p:nvPr>
            <p:ph idx="1" type="body"/>
          </p:nvPr>
        </p:nvSpPr>
        <p:spPr>
          <a:xfrm>
            <a:off x="311700" y="4568875"/>
            <a:ext cx="8520600" cy="572700"/>
          </a:xfrm>
          <a:prstGeom prst="rect">
            <a:avLst/>
          </a:prstGeom>
        </p:spPr>
        <p:txBody>
          <a:bodyPr anchorCtr="0" anchor="b" bIns="91425" lIns="91425" spcFirstLastPara="1" rIns="91425" wrap="square" tIns="91425">
            <a:noAutofit/>
          </a:bodyPr>
          <a:lstStyle/>
          <a:p>
            <a:pPr indent="0" lvl="0" marL="0" rtl="0">
              <a:spcBef>
                <a:spcPts val="0"/>
              </a:spcBef>
              <a:spcAft>
                <a:spcPts val="1600"/>
              </a:spcAft>
              <a:buNone/>
            </a:pPr>
            <a:r>
              <a:rPr lang="en" u="sng">
                <a:solidFill>
                  <a:schemeClr val="hlink"/>
                </a:solidFill>
                <a:hlinkClick r:id="rId3"/>
              </a:rPr>
              <a:t>Back</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Shape 1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Base rules</a:t>
            </a:r>
            <a:endParaRPr/>
          </a:p>
        </p:txBody>
      </p:sp>
      <p:sp>
        <p:nvSpPr>
          <p:cNvPr id="106" name="Shape 106"/>
          <p:cNvSpPr txBox="1"/>
          <p:nvPr>
            <p:ph idx="1" type="body"/>
          </p:nvPr>
        </p:nvSpPr>
        <p:spPr>
          <a:xfrm>
            <a:off x="311700" y="1152475"/>
            <a:ext cx="46374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Players take turns spinning clockwise 90°</a:t>
            </a:r>
            <a:endParaRPr/>
          </a:p>
          <a:p>
            <a:pPr indent="-342900" lvl="0" marL="457200" rtl="0">
              <a:spcBef>
                <a:spcPts val="0"/>
              </a:spcBef>
              <a:spcAft>
                <a:spcPts val="0"/>
              </a:spcAft>
              <a:buSzPts val="1800"/>
              <a:buChar char="●"/>
            </a:pPr>
            <a:r>
              <a:rPr lang="en"/>
              <a:t>Everything in the same circle moves</a:t>
            </a:r>
            <a:endParaRPr/>
          </a:p>
          <a:p>
            <a:pPr indent="-342900" lvl="0" marL="457200" rtl="0">
              <a:spcBef>
                <a:spcPts val="0"/>
              </a:spcBef>
              <a:spcAft>
                <a:spcPts val="0"/>
              </a:spcAft>
              <a:buSzPts val="1800"/>
              <a:buChar char="●"/>
            </a:pPr>
            <a:r>
              <a:rPr lang="en"/>
              <a:t>Can only spin adjacent to one of your own pieces</a:t>
            </a:r>
            <a:endParaRPr/>
          </a:p>
          <a:p>
            <a:pPr indent="-342900" lvl="0" marL="457200" rtl="0">
              <a:spcBef>
                <a:spcPts val="0"/>
              </a:spcBef>
              <a:spcAft>
                <a:spcPts val="0"/>
              </a:spcAft>
              <a:buSzPts val="1800"/>
              <a:buChar char="●"/>
            </a:pPr>
            <a:r>
              <a:rPr lang="en"/>
              <a:t>Commander </a:t>
            </a:r>
            <a:r>
              <a:rPr i="1" lang="en"/>
              <a:t>may</a:t>
            </a:r>
            <a:r>
              <a:rPr lang="en"/>
              <a:t> spin twice</a:t>
            </a:r>
            <a:endParaRPr/>
          </a:p>
          <a:p>
            <a:pPr indent="-342900" lvl="0" marL="457200">
              <a:spcBef>
                <a:spcPts val="0"/>
              </a:spcBef>
              <a:spcAft>
                <a:spcPts val="0"/>
              </a:spcAft>
              <a:buSzPts val="1800"/>
              <a:buChar char="●"/>
            </a:pPr>
            <a:r>
              <a:rPr lang="en"/>
              <a:t>Bring aliens to your mothership for 10 points each</a:t>
            </a:r>
            <a:endParaRPr/>
          </a:p>
        </p:txBody>
      </p:sp>
      <p:pic>
        <p:nvPicPr>
          <p:cNvPr descr="Screenshot_20160613-111922.png" id="107" name="Shape 107"/>
          <p:cNvPicPr preferRelativeResize="0"/>
          <p:nvPr/>
        </p:nvPicPr>
        <p:blipFill rotWithShape="1">
          <a:blip r:embed="rId3">
            <a:alphaModFix/>
          </a:blip>
          <a:srcRect b="15382" l="0" r="0" t="7741"/>
          <a:stretch/>
        </p:blipFill>
        <p:spPr>
          <a:xfrm>
            <a:off x="5069093" y="0"/>
            <a:ext cx="3763206" cy="5143502"/>
          </a:xfrm>
          <a:prstGeom prst="rect">
            <a:avLst/>
          </a:prstGeom>
          <a:noFill/>
          <a:ln>
            <a:noFill/>
          </a:ln>
        </p:spPr>
      </p:pic>
      <p:cxnSp>
        <p:nvCxnSpPr>
          <p:cNvPr id="108" name="Shape 108"/>
          <p:cNvCxnSpPr/>
          <p:nvPr/>
        </p:nvCxnSpPr>
        <p:spPr>
          <a:xfrm>
            <a:off x="5678725" y="3606200"/>
            <a:ext cx="630000" cy="240300"/>
          </a:xfrm>
          <a:prstGeom prst="straightConnector1">
            <a:avLst/>
          </a:prstGeom>
          <a:noFill/>
          <a:ln cap="flat" cmpd="sng" w="76200">
            <a:solidFill>
              <a:srgbClr val="FF0000"/>
            </a:solidFill>
            <a:prstDash val="solid"/>
            <a:round/>
            <a:headEnd len="med" w="med" type="none"/>
            <a:tailEnd len="med" w="med" type="stealth"/>
          </a:ln>
        </p:spPr>
      </p:cxnSp>
      <p:cxnSp>
        <p:nvCxnSpPr>
          <p:cNvPr id="109" name="Shape 109"/>
          <p:cNvCxnSpPr/>
          <p:nvPr/>
        </p:nvCxnSpPr>
        <p:spPr>
          <a:xfrm flipH="1">
            <a:off x="7978275" y="2760700"/>
            <a:ext cx="345000" cy="570000"/>
          </a:xfrm>
          <a:prstGeom prst="straightConnector1">
            <a:avLst/>
          </a:prstGeom>
          <a:noFill/>
          <a:ln cap="flat" cmpd="sng" w="76200">
            <a:solidFill>
              <a:srgbClr val="FF0000"/>
            </a:solidFill>
            <a:prstDash val="solid"/>
            <a:round/>
            <a:headEnd len="med" w="med" type="none"/>
            <a:tailEnd len="med" w="med" type="stealth"/>
          </a:ln>
        </p:spPr>
      </p:cxnSp>
      <p:cxnSp>
        <p:nvCxnSpPr>
          <p:cNvPr id="110" name="Shape 110"/>
          <p:cNvCxnSpPr/>
          <p:nvPr/>
        </p:nvCxnSpPr>
        <p:spPr>
          <a:xfrm>
            <a:off x="6184425" y="2918125"/>
            <a:ext cx="569400" cy="420900"/>
          </a:xfrm>
          <a:prstGeom prst="straightConnector1">
            <a:avLst/>
          </a:prstGeom>
          <a:noFill/>
          <a:ln cap="flat" cmpd="sng" w="76200">
            <a:solidFill>
              <a:srgbClr val="FF0000"/>
            </a:solidFill>
            <a:prstDash val="solid"/>
            <a:round/>
            <a:headEnd len="med" w="med" type="none"/>
            <a:tailEnd len="med" w="med" type="stealth"/>
          </a:ln>
        </p:spPr>
      </p:cxnSp>
      <p:cxnSp>
        <p:nvCxnSpPr>
          <p:cNvPr id="111" name="Shape 111"/>
          <p:cNvCxnSpPr/>
          <p:nvPr/>
        </p:nvCxnSpPr>
        <p:spPr>
          <a:xfrm rot="10800000">
            <a:off x="7406050" y="4154475"/>
            <a:ext cx="21900" cy="637200"/>
          </a:xfrm>
          <a:prstGeom prst="straightConnector1">
            <a:avLst/>
          </a:prstGeom>
          <a:noFill/>
          <a:ln cap="flat" cmpd="sng" w="76200">
            <a:solidFill>
              <a:srgbClr val="FF0000"/>
            </a:solidFill>
            <a:prstDash val="solid"/>
            <a:round/>
            <a:headEnd len="med" w="med" type="none"/>
            <a:tailEnd len="med" w="med" type="stealth"/>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Shape 1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black hole</a:t>
            </a:r>
            <a:endParaRPr/>
          </a:p>
        </p:txBody>
      </p:sp>
      <p:sp>
        <p:nvSpPr>
          <p:cNvPr id="117" name="Shape 117"/>
          <p:cNvSpPr txBox="1"/>
          <p:nvPr>
            <p:ph idx="1" type="body"/>
          </p:nvPr>
        </p:nvSpPr>
        <p:spPr>
          <a:xfrm>
            <a:off x="311700" y="1152475"/>
            <a:ext cx="46374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Power cores sunk into the black hole become yours, worth 6 points</a:t>
            </a:r>
            <a:endParaRPr/>
          </a:p>
          <a:p>
            <a:pPr indent="-342900" lvl="0" marL="457200" rtl="0">
              <a:spcBef>
                <a:spcPts val="0"/>
              </a:spcBef>
              <a:spcAft>
                <a:spcPts val="0"/>
              </a:spcAft>
              <a:buSzPts val="1800"/>
              <a:buChar char="●"/>
            </a:pPr>
            <a:r>
              <a:rPr lang="en"/>
              <a:t>Aliens sunk into the black hole remain there until freed by paying a power core</a:t>
            </a:r>
            <a:endParaRPr/>
          </a:p>
          <a:p>
            <a:pPr indent="-342900" lvl="0" marL="457200" rtl="0">
              <a:spcBef>
                <a:spcPts val="0"/>
              </a:spcBef>
              <a:spcAft>
                <a:spcPts val="0"/>
              </a:spcAft>
              <a:buSzPts val="1800"/>
              <a:buChar char="●"/>
            </a:pPr>
            <a:r>
              <a:rPr lang="en"/>
              <a:t>Sink opponent’s alien, get free ride home</a:t>
            </a:r>
            <a:endParaRPr/>
          </a:p>
          <a:p>
            <a:pPr indent="-342900" lvl="0" marL="457200" rtl="0">
              <a:spcBef>
                <a:spcPts val="0"/>
              </a:spcBef>
              <a:spcAft>
                <a:spcPts val="0"/>
              </a:spcAft>
              <a:buSzPts val="1800"/>
              <a:buChar char="●"/>
            </a:pPr>
            <a:r>
              <a:rPr lang="en"/>
              <a:t>Aliens stuck in the black hole are worth </a:t>
            </a:r>
            <a:r>
              <a:rPr i="1" lang="en"/>
              <a:t>negative</a:t>
            </a:r>
            <a:r>
              <a:rPr lang="en"/>
              <a:t> 10 points</a:t>
            </a:r>
            <a:endParaRPr/>
          </a:p>
          <a:p>
            <a:pPr indent="0" lvl="0" marL="0" rtl="0">
              <a:spcBef>
                <a:spcPts val="1600"/>
              </a:spcBef>
              <a:spcAft>
                <a:spcPts val="0"/>
              </a:spcAft>
              <a:buNone/>
            </a:pPr>
            <a:r>
              <a:rPr lang="en"/>
              <a:t>Consequence:</a:t>
            </a:r>
            <a:endParaRPr/>
          </a:p>
          <a:p>
            <a:pPr indent="-342900" lvl="0" marL="457200" rtl="0">
              <a:spcBef>
                <a:spcPts val="1600"/>
              </a:spcBef>
              <a:spcAft>
                <a:spcPts val="0"/>
              </a:spcAft>
              <a:buSzPts val="1800"/>
              <a:buChar char="●"/>
            </a:pPr>
            <a:r>
              <a:rPr lang="en"/>
              <a:t>The black hole is a shortcut, but risky!</a:t>
            </a:r>
            <a:endParaRPr/>
          </a:p>
        </p:txBody>
      </p:sp>
      <p:pic>
        <p:nvPicPr>
          <p:cNvPr descr="Screenshot_20160613-114355.png" id="118" name="Shape 118"/>
          <p:cNvPicPr preferRelativeResize="0"/>
          <p:nvPr/>
        </p:nvPicPr>
        <p:blipFill rotWithShape="1">
          <a:blip r:embed="rId3">
            <a:alphaModFix/>
          </a:blip>
          <a:srcRect b="15399" l="0" r="0" t="7718"/>
          <a:stretch/>
        </p:blipFill>
        <p:spPr>
          <a:xfrm>
            <a:off x="5069093" y="0"/>
            <a:ext cx="3763206" cy="5143502"/>
          </a:xfrm>
          <a:prstGeom prst="rect">
            <a:avLst/>
          </a:prstGeom>
          <a:noFill/>
          <a:ln>
            <a:noFill/>
          </a:ln>
        </p:spPr>
      </p:pic>
      <p:cxnSp>
        <p:nvCxnSpPr>
          <p:cNvPr id="119" name="Shape 119"/>
          <p:cNvCxnSpPr/>
          <p:nvPr/>
        </p:nvCxnSpPr>
        <p:spPr>
          <a:xfrm flipH="1" rot="10800000">
            <a:off x="6101525" y="2658925"/>
            <a:ext cx="718800" cy="416700"/>
          </a:xfrm>
          <a:prstGeom prst="straightConnector1">
            <a:avLst/>
          </a:prstGeom>
          <a:noFill/>
          <a:ln cap="flat" cmpd="sng" w="76200">
            <a:solidFill>
              <a:srgbClr val="FF0000"/>
            </a:solidFill>
            <a:prstDash val="solid"/>
            <a:round/>
            <a:headEnd len="med" w="med" type="none"/>
            <a:tailEnd len="med" w="med" type="stealth"/>
          </a:ln>
        </p:spPr>
      </p:cxn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